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75.jpg" ContentType="image/jp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96"/>
  </p:notesMasterIdLst>
  <p:sldIdLst>
    <p:sldId id="256" r:id="rId3"/>
    <p:sldId id="257" r:id="rId4"/>
    <p:sldId id="334" r:id="rId5"/>
    <p:sldId id="259" r:id="rId6"/>
    <p:sldId id="260" r:id="rId7"/>
    <p:sldId id="261" r:id="rId8"/>
    <p:sldId id="262" r:id="rId9"/>
    <p:sldId id="263" r:id="rId10"/>
    <p:sldId id="389" r:id="rId11"/>
    <p:sldId id="371" r:id="rId12"/>
    <p:sldId id="388" r:id="rId13"/>
    <p:sldId id="390" r:id="rId14"/>
    <p:sldId id="265" r:id="rId15"/>
    <p:sldId id="266" r:id="rId16"/>
    <p:sldId id="391" r:id="rId17"/>
    <p:sldId id="268" r:id="rId18"/>
    <p:sldId id="372" r:id="rId19"/>
    <p:sldId id="402" r:id="rId20"/>
    <p:sldId id="403" r:id="rId21"/>
    <p:sldId id="373" r:id="rId22"/>
    <p:sldId id="393" r:id="rId23"/>
    <p:sldId id="374" r:id="rId24"/>
    <p:sldId id="404" r:id="rId25"/>
    <p:sldId id="376" r:id="rId26"/>
    <p:sldId id="270" r:id="rId27"/>
    <p:sldId id="271" r:id="rId28"/>
    <p:sldId id="272" r:id="rId29"/>
    <p:sldId id="273" r:id="rId30"/>
    <p:sldId id="274" r:id="rId31"/>
    <p:sldId id="398" r:id="rId32"/>
    <p:sldId id="379" r:id="rId33"/>
    <p:sldId id="380" r:id="rId34"/>
    <p:sldId id="275" r:id="rId35"/>
    <p:sldId id="276" r:id="rId36"/>
    <p:sldId id="377" r:id="rId37"/>
    <p:sldId id="400" r:id="rId38"/>
    <p:sldId id="378" r:id="rId39"/>
    <p:sldId id="401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399" r:id="rId48"/>
    <p:sldId id="285" r:id="rId49"/>
    <p:sldId id="292" r:id="rId50"/>
    <p:sldId id="293" r:id="rId51"/>
    <p:sldId id="348" r:id="rId52"/>
    <p:sldId id="412" r:id="rId53"/>
    <p:sldId id="413" r:id="rId54"/>
    <p:sldId id="349" r:id="rId55"/>
    <p:sldId id="299" r:id="rId56"/>
    <p:sldId id="300" r:id="rId57"/>
    <p:sldId id="350" r:id="rId58"/>
    <p:sldId id="351" r:id="rId59"/>
    <p:sldId id="352" r:id="rId60"/>
    <p:sldId id="353" r:id="rId61"/>
    <p:sldId id="303" r:id="rId62"/>
    <p:sldId id="354" r:id="rId63"/>
    <p:sldId id="355" r:id="rId64"/>
    <p:sldId id="356" r:id="rId65"/>
    <p:sldId id="414" r:id="rId66"/>
    <p:sldId id="359" r:id="rId67"/>
    <p:sldId id="358" r:id="rId68"/>
    <p:sldId id="415" r:id="rId69"/>
    <p:sldId id="416" r:id="rId70"/>
    <p:sldId id="308" r:id="rId71"/>
    <p:sldId id="309" r:id="rId72"/>
    <p:sldId id="310" r:id="rId73"/>
    <p:sldId id="311" r:id="rId74"/>
    <p:sldId id="360" r:id="rId75"/>
    <p:sldId id="417" r:id="rId76"/>
    <p:sldId id="343" r:id="rId77"/>
    <p:sldId id="314" r:id="rId78"/>
    <p:sldId id="365" r:id="rId79"/>
    <p:sldId id="418" r:id="rId80"/>
    <p:sldId id="366" r:id="rId81"/>
    <p:sldId id="419" r:id="rId82"/>
    <p:sldId id="321" r:id="rId83"/>
    <p:sldId id="322" r:id="rId84"/>
    <p:sldId id="420" r:id="rId85"/>
    <p:sldId id="326" r:id="rId86"/>
    <p:sldId id="327" r:id="rId87"/>
    <p:sldId id="328" r:id="rId88"/>
    <p:sldId id="329" r:id="rId89"/>
    <p:sldId id="330" r:id="rId90"/>
    <p:sldId id="296" r:id="rId91"/>
    <p:sldId id="297" r:id="rId92"/>
    <p:sldId id="315" r:id="rId93"/>
    <p:sldId id="318" r:id="rId94"/>
    <p:sldId id="319" r:id="rId95"/>
  </p:sldIdLst>
  <p:sldSz cx="9144000" cy="5143500" type="screen16x9"/>
  <p:notesSz cx="6858000" cy="9144000"/>
  <p:embeddedFontLst>
    <p:embeddedFont>
      <p:font typeface="AkayaTelivigala" pitchFamily="2" charset="77"/>
      <p:regular r:id="rId97"/>
    </p:embeddedFont>
    <p:embeddedFont>
      <p:font typeface="Avenir" panose="02000503020000020003" pitchFamily="2" charset="0"/>
      <p:regular r:id="rId98"/>
      <p:italic r:id="rId99"/>
    </p:embeddedFont>
    <p:embeddedFont>
      <p:font typeface="Avenir Roman" panose="02000503020000020003" pitchFamily="2" charset="0"/>
      <p:regular r:id="rId100"/>
      <p:bold r:id="rId101"/>
      <p:italic r:id="rId102"/>
      <p:boldItalic r:id="rId103"/>
    </p:embeddedFont>
    <p:embeddedFont>
      <p:font typeface="Cambria Math" panose="02040503050406030204" pitchFamily="18" charset="0"/>
      <p:regular r:id="rId104"/>
    </p:embeddedFont>
    <p:embeddedFont>
      <p:font typeface="Open Sans" panose="020B0606030504020204" pitchFamily="34" charset="0"/>
      <p:regular r:id="rId105"/>
      <p:bold r:id="rId106"/>
      <p:italic r:id="rId107"/>
      <p:boldItalic r:id="rId108"/>
    </p:embeddedFont>
    <p:embeddedFont>
      <p:font typeface="Roboto" panose="02000000000000000000" pitchFamily="2" charset="0"/>
      <p:regular r:id="rId109"/>
      <p:bold r:id="rId110"/>
      <p:italic r:id="rId111"/>
      <p:boldItalic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CB5BBF-14A1-44A8-AE45-40D0EF8F1E93}">
  <a:tblStyle styleId="{91CB5BBF-14A1-44A8-AE45-40D0EF8F1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75"/>
    <p:restoredTop sz="97030"/>
  </p:normalViewPr>
  <p:slideViewPr>
    <p:cSldViewPr snapToGrid="0">
      <p:cViewPr varScale="1">
        <p:scale>
          <a:sx n="208" d="100"/>
          <a:sy n="208" d="100"/>
        </p:scale>
        <p:origin x="200" y="184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6.fntdata"/><Relationship Id="rId16" Type="http://schemas.openxmlformats.org/officeDocument/2006/relationships/slide" Target="slides/slide14.xml"/><Relationship Id="rId107" Type="http://schemas.openxmlformats.org/officeDocument/2006/relationships/font" Target="fonts/font11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6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0.fntdata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3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4.fntdata"/><Relationship Id="rId115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613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eaee39f1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eaee39f1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c08f4a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c08f4a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бесплатный текстовый курс о том, как учиться. где найти: доступен в ЛК + приложена ссылка в материалы вводного занятия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eaee39f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eaee39f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78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906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010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699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357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772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aee39f1e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aee39f1e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об особенностях ДЗ, важности их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выполнения и связи с итоговым проектом, скорости проверки и критериях оценки. Если на курсе есть ментор,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 рассказать о формате взаимодействия. 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eaee39f1e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eaee39f1e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aee39f1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aee39f1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35c63f2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035c63f2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bc73b5b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bc73b5b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9640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893088cf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9893088cf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beb2bd227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5beb2bd227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89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5beb2bd227_0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5beb2bd227_0_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5beb2bd227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5beb2bd227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Запланируйте пару минут на рефлексию в конце занятия. Чтобы студенты действительно делились обратной связью, рекомендуем не относиться к этому формально и варьировать вопросы в зависимости от темы, формата занятия, аудитории, текущей ситуации.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Варианты вопросов (вы можете задавать свои):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в прошедшем занятии вам показалось наиболее полезным?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тезисами вебинара вы не согласны?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какому вопросу захотелось глубже изучить информацию?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выводами уходите с занятия?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насколько тема была для вас сложной?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какой знания получилось применить на практике на вебинаре?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понимаете ли вы, как применять на практике то, что узнали на вебинаре. Если да, то как?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какой раздел вебинара показался вам самым сложным для понимания?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какому разделу вам не хватило информации и примеров?</a:t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63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 1">
  <p:cSld name="Заголовок и текст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024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49005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466191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7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80" r:id="rId14"/>
    <p:sldLayoutId id="214748368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book.notion.site/Otus-Heroes-8736ea4e22294c6e8794fbbc167df61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20.png"/><Relationship Id="rId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56.png"/><Relationship Id="rId4" Type="http://schemas.openxmlformats.org/officeDocument/2006/relationships/image" Target="../media/image11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otus/articles/651895/" TargetMode="External"/><Relationship Id="rId3" Type="http://schemas.openxmlformats.org/officeDocument/2006/relationships/hyperlink" Target="https://habr.com/ru/feed/" TargetMode="External"/><Relationship Id="rId7" Type="http://schemas.openxmlformats.org/officeDocument/2006/relationships/hyperlink" Target="https://habr.com/ru/companies/otus/articles/67245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habr.com/ru/companies/otus/articles/675954/" TargetMode="External"/><Relationship Id="rId5" Type="http://schemas.openxmlformats.org/officeDocument/2006/relationships/hyperlink" Target="https://habr.com/ru/companies/otus/articles/503398/" TargetMode="External"/><Relationship Id="rId10" Type="http://schemas.openxmlformats.org/officeDocument/2006/relationships/hyperlink" Target="https://habr.com/ru/companies/otus/articles/675898/" TargetMode="External"/><Relationship Id="rId4" Type="http://schemas.openxmlformats.org/officeDocument/2006/relationships/hyperlink" Target="https://habr.com/ru/companies/otus/articles/648891/" TargetMode="External"/><Relationship Id="rId9" Type="http://schemas.openxmlformats.org/officeDocument/2006/relationships/hyperlink" Target="https://habr.com/ru/companies/otus/articles/504806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reinforcement-learning-cour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Machine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Professional</a:t>
            </a:r>
            <a:r>
              <a:rPr lang="ru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600" b="1" dirty="0">
                <a:solidFill>
                  <a:srgbClr val="FF9900"/>
                </a:solidFill>
              </a:rPr>
              <a:t>Игорь Стурейко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 err="1"/>
              <a:t>Teamlead</a:t>
            </a:r>
            <a:r>
              <a:rPr lang="ru-RU" sz="1200" b="1" dirty="0"/>
              <a:t>, главный инженер проекта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/>
              <a:t>Физический факультет МГУ</a:t>
            </a:r>
            <a:r>
              <a:rPr lang="en-US" sz="1200" b="1" dirty="0"/>
              <a:t>, PhD </a:t>
            </a:r>
            <a:r>
              <a:rPr lang="ru-RU" sz="1200" b="1" dirty="0"/>
              <a:t>теоретическая физика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1200" dirty="0"/>
              <a:t>15+ лет опыта в прикладной математике и математическом моделировании НИИгазэкономика ПАО Газпром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1200" dirty="0"/>
              <a:t>Руководил командой, решающей прикладные задачи, вывод готовых моделей в продакшн и поддержку решений у клиента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C1D32E20-496A-5641-9195-7B125A28579B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377655"/>
            <a:ext cx="1991700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Вадим </a:t>
            </a:r>
            <a:r>
              <a:rPr lang="ru-RU" sz="1517" b="1" dirty="0" err="1">
                <a:solidFill>
                  <a:srgbClr val="FF9900"/>
                </a:solidFill>
              </a:rPr>
              <a:t>Заигрин</a:t>
            </a:r>
            <a:endParaRPr lang="ru" sz="1517" b="1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Ведущий консультант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69" b="669"/>
          <a:stretch/>
        </p:blipFill>
        <p:spPr>
          <a:xfrm>
            <a:off x="789920" y="127964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3752" b="3752"/>
          <a:stretch/>
        </p:blipFill>
        <p:spPr>
          <a:xfrm>
            <a:off x="789920" y="2150641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1306" b="11306"/>
          <a:stretch/>
        </p:blipFill>
        <p:spPr>
          <a:xfrm>
            <a:off x="789920" y="302163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6"/>
          <a:srcRect t="12897" b="12897"/>
          <a:stretch/>
        </p:blipFill>
        <p:spPr>
          <a:xfrm>
            <a:off x="789920" y="3894442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5" y="224865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Антон </a:t>
            </a:r>
            <a:r>
              <a:rPr lang="ru-RU" sz="1517" b="1" dirty="0" err="1">
                <a:solidFill>
                  <a:srgbClr val="FF9900"/>
                </a:solidFill>
              </a:rPr>
              <a:t>Витвицкий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к.ф.-м.н. </a:t>
            </a:r>
            <a:r>
              <a:rPr lang="en-US" sz="1000" dirty="0">
                <a:solidFill>
                  <a:schemeClr val="tx1"/>
                </a:solidFill>
              </a:rPr>
              <a:t>Director of Computer Vision</a:t>
            </a: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08974" y="3123707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Виталий Сидоренко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708975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Андрей </a:t>
            </a:r>
            <a:r>
              <a:rPr lang="ru-RU" sz="1517" b="1" dirty="0" err="1">
                <a:solidFill>
                  <a:srgbClr val="FF9900"/>
                </a:solidFill>
              </a:rPr>
              <a:t>Канашов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93637" y="1426624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 err="1">
                <a:solidFill>
                  <a:srgbClr val="FF9900"/>
                </a:solidFill>
              </a:rPr>
              <a:t>Раиль</a:t>
            </a:r>
            <a:r>
              <a:rPr lang="ru-RU" sz="1517" b="1" dirty="0">
                <a:solidFill>
                  <a:srgbClr val="FF9900"/>
                </a:solidFill>
              </a:rPr>
              <a:t> Сулейманов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7"/>
          <a:srcRect t="15240" b="15240"/>
          <a:stretch/>
        </p:blipFill>
        <p:spPr>
          <a:xfrm>
            <a:off x="7466227" y="1245298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8"/>
          <a:srcRect t="9778" b="9778"/>
          <a:stretch/>
        </p:blipFill>
        <p:spPr>
          <a:xfrm>
            <a:off x="7466227" y="298729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9"/>
          <a:srcRect l="963" r="963"/>
          <a:stretch/>
        </p:blipFill>
        <p:spPr>
          <a:xfrm>
            <a:off x="7466227" y="386009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5293636" y="3172676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Евгений Романов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5293636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Александр </a:t>
            </a:r>
            <a:br>
              <a:rPr lang="ru-RU" sz="1517" b="1" dirty="0">
                <a:solidFill>
                  <a:srgbClr val="FF9900"/>
                </a:solidFill>
              </a:rPr>
            </a:br>
            <a:r>
              <a:rPr lang="ru-RU" sz="1517" b="1" dirty="0">
                <a:solidFill>
                  <a:srgbClr val="FF9900"/>
                </a:solidFill>
              </a:rPr>
              <a:t>Брут-</a:t>
            </a:r>
            <a:r>
              <a:rPr lang="ru-RU" sz="1517" b="1" dirty="0" err="1">
                <a:solidFill>
                  <a:srgbClr val="FF9900"/>
                </a:solidFill>
              </a:rPr>
              <a:t>Бруляко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 инженер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0AFAC779-1EA5-B545-A412-FB1501A1858C}"/>
              </a:ext>
            </a:extLst>
          </p:cNvPr>
          <p:cNvPicPr preferRelativeResize="0"/>
          <p:nvPr/>
        </p:nvPicPr>
        <p:blipFill>
          <a:blip r:embed="rId10"/>
          <a:srcRect t="10689" b="10689"/>
          <a:stretch/>
        </p:blipFill>
        <p:spPr>
          <a:xfrm>
            <a:off x="7466227" y="2116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" name="Google Shape;222;p40">
            <a:extLst>
              <a:ext uri="{FF2B5EF4-FFF2-40B4-BE49-F238E27FC236}">
                <a16:creationId xmlns:a16="http://schemas.microsoft.com/office/drawing/2014/main" id="{BA8E8661-1BB1-014A-A869-7370C93A1643}"/>
              </a:ext>
            </a:extLst>
          </p:cNvPr>
          <p:cNvSpPr txBox="1">
            <a:spLocks/>
          </p:cNvSpPr>
          <p:nvPr/>
        </p:nvSpPr>
        <p:spPr>
          <a:xfrm>
            <a:off x="5293636" y="2211034"/>
            <a:ext cx="2083636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Алексей Кисляков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к.э.н., к.т.н. преподаватель/исследователь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8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3"/>
          <a:srcRect t="15853" b="15853"/>
          <a:stretch/>
        </p:blipFill>
        <p:spPr>
          <a:xfrm>
            <a:off x="738109" y="1297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4"/>
          <a:srcRect t="7452" b="7452"/>
          <a:stretch/>
        </p:blipFill>
        <p:spPr>
          <a:xfrm>
            <a:off x="738109" y="2170099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657163" y="1399364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Вероника Иванова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657164" y="2268109"/>
            <a:ext cx="2141388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Дмитрий </a:t>
            </a:r>
            <a:r>
              <a:rPr lang="ru-RU" sz="1517" b="1" dirty="0" err="1">
                <a:solidFill>
                  <a:srgbClr val="FF9900"/>
                </a:solidFill>
              </a:rPr>
              <a:t>Гайнуллин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5"/>
          <a:srcRect t="669" b="669"/>
          <a:stretch/>
        </p:blipFill>
        <p:spPr>
          <a:xfrm>
            <a:off x="738109" y="305503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6"/>
          <a:srcRect t="669" b="669"/>
          <a:stretch/>
        </p:blipFill>
        <p:spPr>
          <a:xfrm>
            <a:off x="738109" y="3927840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1657163" y="3136854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Мария Кузьмина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Продакт</a:t>
            </a:r>
            <a:r>
              <a:rPr lang="ru-RU" sz="1000" dirty="0">
                <a:solidFill>
                  <a:schemeClr val="tx1"/>
                </a:solidFill>
              </a:rPr>
              <a:t> менеджер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1657164" y="4005599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Инна Мельникова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Комьюнити</a:t>
            </a:r>
            <a:r>
              <a:rPr lang="ru-RU" sz="1000" dirty="0">
                <a:solidFill>
                  <a:schemeClr val="tx1"/>
                </a:solidFill>
              </a:rPr>
              <a:t> менеджер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B8350B-14ED-264D-B5C1-04082A8D52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9514" y="1351099"/>
            <a:ext cx="2775500" cy="8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2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Напишите, пожалуйста, в чат или скажите голосом </a:t>
            </a:r>
            <a:endParaRPr sz="1500" b="1">
              <a:solidFill>
                <a:srgbClr val="FF9900"/>
              </a:solidFill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925" y="1880900"/>
            <a:ext cx="730678" cy="7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73" y="1880910"/>
            <a:ext cx="730678" cy="73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925" y="2982867"/>
            <a:ext cx="730678" cy="73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2006125" y="2038489"/>
            <a:ext cx="24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 вас зовут?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5561550" y="2038489"/>
            <a:ext cx="32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Какой опыт в IT?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2006125" y="3024956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Какие ожидания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от курса?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8355" y="2996505"/>
            <a:ext cx="703404" cy="7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/>
        </p:nvSpPr>
        <p:spPr>
          <a:xfrm>
            <a:off x="5561550" y="2909606"/>
            <a:ext cx="2768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Заполните информацию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разделе «О себе»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личном кабинете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500550" y="248043"/>
            <a:ext cx="8520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подготовиться к обучению</a:t>
            </a:r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u="sng">
                <a:solidFill>
                  <a:schemeClr val="hlink"/>
                </a:solidFill>
                <a:hlinkClick r:id="rId3"/>
              </a:rPr>
              <a:t>Полезный курс о том, как эффективно учиться </a:t>
            </a:r>
            <a:endParaRPr sz="1600" b="1">
              <a:solidFill>
                <a:srgbClr val="FF9900"/>
              </a:solidFill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2006125" y="205001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2006125" y="297476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6131100" y="2909606"/>
            <a:ext cx="27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222130"/>
            <a:ext cx="1856475" cy="82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0" y="2102681"/>
            <a:ext cx="3835574" cy="271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2831425" y="1872769"/>
            <a:ext cx="570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 курсе</a:t>
            </a:r>
            <a:r>
              <a:rPr lang="en-US" dirty="0"/>
              <a:t> ML Pro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090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4664054" y="669270"/>
            <a:ext cx="2861081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учителем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657428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без учителя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657556"/>
            <a:ext cx="291794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 в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2867539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Сбор данных.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текстовых данных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1947078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58920"/>
            <a:ext cx="2354366" cy="698508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500550" y="3512423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временных рядов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1947206"/>
            <a:ext cx="297650" cy="1209983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042401" y="3157189"/>
            <a:ext cx="2098433" cy="355234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06074" y="132517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6686076" y="129895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274200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24797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9493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46871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278196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251974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50" name="Google Shape;278;p44">
            <a:extLst>
              <a:ext uri="{FF2B5EF4-FFF2-40B4-BE49-F238E27FC236}">
                <a16:creationId xmlns:a16="http://schemas.microsoft.com/office/drawing/2014/main" id="{97C3207F-070C-984C-AB48-D6E345C22189}"/>
              </a:ext>
            </a:extLst>
          </p:cNvPr>
          <p:cNvSpPr/>
          <p:nvPr/>
        </p:nvSpPr>
        <p:spPr>
          <a:xfrm>
            <a:off x="5029546" y="4015038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B500AC69-3C3E-EF47-9E8E-5DF23250CB04}"/>
              </a:ext>
            </a:extLst>
          </p:cNvPr>
          <p:cNvCxnSpPr>
            <a:cxnSpLocks/>
            <a:stCxn id="278" idx="3"/>
            <a:endCxn id="50" idx="1"/>
          </p:cNvCxnSpPr>
          <p:nvPr/>
        </p:nvCxnSpPr>
        <p:spPr>
          <a:xfrm>
            <a:off x="3584250" y="3802073"/>
            <a:ext cx="1445296" cy="50261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53" name="Google Shape;530;p82">
            <a:extLst>
              <a:ext uri="{FF2B5EF4-FFF2-40B4-BE49-F238E27FC236}">
                <a16:creationId xmlns:a16="http://schemas.microsoft.com/office/drawing/2014/main" id="{71E0AD10-6167-104D-86AB-51E4A2F2747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289306" y="351242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FCD16D1-7338-474C-87C0-C4E822AF1808}"/>
              </a:ext>
            </a:extLst>
          </p:cNvPr>
          <p:cNvSpPr txBox="1"/>
          <p:nvPr/>
        </p:nvSpPr>
        <p:spPr>
          <a:xfrm>
            <a:off x="6469308" y="348620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5" name="Google Shape;530;p82">
            <a:extLst>
              <a:ext uri="{FF2B5EF4-FFF2-40B4-BE49-F238E27FC236}">
                <a16:creationId xmlns:a16="http://schemas.microsoft.com/office/drawing/2014/main" id="{1EACA93C-958F-BA4F-B67A-91550009AF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89559" y="4119546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6E6D77-612D-964F-B16D-A944AF51913D}"/>
              </a:ext>
            </a:extLst>
          </p:cNvPr>
          <p:cNvSpPr txBox="1"/>
          <p:nvPr/>
        </p:nvSpPr>
        <p:spPr>
          <a:xfrm>
            <a:off x="2869561" y="4093324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9" name="Google Shape;530;p82">
            <a:extLst>
              <a:ext uri="{FF2B5EF4-FFF2-40B4-BE49-F238E27FC236}">
                <a16:creationId xmlns:a16="http://schemas.microsoft.com/office/drawing/2014/main" id="{6A74D20B-D29C-D14D-8BC8-1FDB5963C09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729441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A4A8C1A-43F7-F643-A4B3-06134C736607}"/>
              </a:ext>
            </a:extLst>
          </p:cNvPr>
          <p:cNvSpPr txBox="1"/>
          <p:nvPr/>
        </p:nvSpPr>
        <p:spPr>
          <a:xfrm>
            <a:off x="2826219" y="2703219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61" name="Google Shape;530;p82">
            <a:extLst>
              <a:ext uri="{FF2B5EF4-FFF2-40B4-BE49-F238E27FC236}">
                <a16:creationId xmlns:a16="http://schemas.microsoft.com/office/drawing/2014/main" id="{EDDB19FF-038D-CF42-BC43-7D8BA772900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79910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03ACE17-444B-A745-BBA3-68ACDF3B87FE}"/>
              </a:ext>
            </a:extLst>
          </p:cNvPr>
          <p:cNvSpPr txBox="1"/>
          <p:nvPr/>
        </p:nvSpPr>
        <p:spPr>
          <a:xfrm>
            <a:off x="6751398" y="245368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63" name="Google Shape;530;p82">
            <a:extLst>
              <a:ext uri="{FF2B5EF4-FFF2-40B4-BE49-F238E27FC236}">
                <a16:creationId xmlns:a16="http://schemas.microsoft.com/office/drawing/2014/main" id="{516E46BC-D0F7-364A-B41C-2B316294471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289306" y="3743731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FC6AB73-366D-7D4A-9D2F-87F3E227209B}"/>
              </a:ext>
            </a:extLst>
          </p:cNvPr>
          <p:cNvSpPr txBox="1"/>
          <p:nvPr/>
        </p:nvSpPr>
        <p:spPr>
          <a:xfrm>
            <a:off x="6469308" y="3717509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65" name="Google Shape;278;p44">
            <a:extLst>
              <a:ext uri="{FF2B5EF4-FFF2-40B4-BE49-F238E27FC236}">
                <a16:creationId xmlns:a16="http://schemas.microsoft.com/office/drawing/2014/main" id="{6897773D-B894-8E4A-AAE1-7249D3456087}"/>
              </a:ext>
            </a:extLst>
          </p:cNvPr>
          <p:cNvSpPr/>
          <p:nvPr/>
        </p:nvSpPr>
        <p:spPr>
          <a:xfrm>
            <a:off x="500550" y="4471081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D054DBC9-5CA6-BE4B-A41E-B45733722C37}"/>
              </a:ext>
            </a:extLst>
          </p:cNvPr>
          <p:cNvCxnSpPr>
            <a:cxnSpLocks/>
            <a:stCxn id="65" idx="3"/>
            <a:endCxn id="50" idx="2"/>
          </p:cNvCxnSpPr>
          <p:nvPr/>
        </p:nvCxnSpPr>
        <p:spPr>
          <a:xfrm flipV="1">
            <a:off x="3584250" y="4594338"/>
            <a:ext cx="2987146" cy="166393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9" name="Google Shape;530;p82">
            <a:extLst>
              <a:ext uri="{FF2B5EF4-FFF2-40B4-BE49-F238E27FC236}">
                <a16:creationId xmlns:a16="http://schemas.microsoft.com/office/drawing/2014/main" id="{EF098809-DE09-5A45-A08C-26A3ABFAED7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91465" y="4669450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237C4BE-881B-704D-B08A-86E380F5132F}"/>
              </a:ext>
            </a:extLst>
          </p:cNvPr>
          <p:cNvSpPr txBox="1"/>
          <p:nvPr/>
        </p:nvSpPr>
        <p:spPr>
          <a:xfrm>
            <a:off x="7471467" y="464322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учителем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Вводная лекция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4522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градиентного спуска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71010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EDA, cross-validation,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метрики качества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7498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Деревья решений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2" y="363986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Ансамбли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10474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Градиентный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бустинг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69438" y="1621064"/>
            <a:ext cx="29462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36998" y="1853504"/>
            <a:ext cx="75950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04557" y="2085945"/>
            <a:ext cx="122438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172117" y="2318385"/>
            <a:ext cx="168926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939676" y="2550827"/>
            <a:ext cx="2154144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707236" y="2783266"/>
            <a:ext cx="261902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757394"/>
              </p:ext>
            </p:extLst>
          </p:nvPr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9039" y="175698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275" y="269564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" name="Google Shape;225;p40">
            <a:extLst>
              <a:ext uri="{FF2B5EF4-FFF2-40B4-BE49-F238E27FC236}">
                <a16:creationId xmlns:a16="http://schemas.microsoft.com/office/drawing/2014/main" id="{5689AD2E-EA1A-0A42-A370-29C3321F9EA1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91441" y="36254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" name="Google Shape;225;p40">
            <a:extLst>
              <a:ext uri="{FF2B5EF4-FFF2-40B4-BE49-F238E27FC236}">
                <a16:creationId xmlns:a16="http://schemas.microsoft.com/office/drawing/2014/main" id="{5B42A8D1-951D-C14F-B654-44E4A80CD627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0467" y="409013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5"/>
          <a:srcRect t="14120" b="14120"/>
          <a:stretch/>
        </p:blipFill>
        <p:spPr>
          <a:xfrm>
            <a:off x="687921" y="223294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6"/>
          <a:srcRect t="12865" b="12865"/>
          <a:stretch/>
        </p:blipFill>
        <p:spPr>
          <a:xfrm>
            <a:off x="687921" y="316164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60979" y="1850350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323456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61423" y="278901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252160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3 -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C6C0EC-11FE-144F-B8A5-9F666525D616}"/>
              </a:ext>
            </a:extLst>
          </p:cNvPr>
          <p:cNvSpPr txBox="1"/>
          <p:nvPr/>
        </p:nvSpPr>
        <p:spPr>
          <a:xfrm>
            <a:off x="1157971" y="3718855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18.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3 -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5EC201-668E-5344-93DB-E995399209BD}"/>
              </a:ext>
            </a:extLst>
          </p:cNvPr>
          <p:cNvSpPr txBox="1"/>
          <p:nvPr/>
        </p:nvSpPr>
        <p:spPr>
          <a:xfrm>
            <a:off x="1146997" y="4179708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21.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3 -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4140743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4369" y="4084649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3322982" y="116078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3742912" y="1095411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40" name="Google Shape;225;p40">
            <a:extLst>
              <a:ext uri="{FF2B5EF4-FFF2-40B4-BE49-F238E27FC236}">
                <a16:creationId xmlns:a16="http://schemas.microsoft.com/office/drawing/2014/main" id="{88A42D6A-1309-624B-9CBC-CD4152C520A5}"/>
              </a:ext>
            </a:extLst>
          </p:cNvPr>
          <p:cNvPicPr preferRelativeResize="0"/>
          <p:nvPr/>
        </p:nvPicPr>
        <p:blipFill>
          <a:blip r:embed="rId5"/>
          <a:srcRect t="14537" b="14537"/>
          <a:stretch/>
        </p:blipFill>
        <p:spPr>
          <a:xfrm>
            <a:off x="4706637" y="1159896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715B56-FCEC-FC40-9DF9-796BD82A201E}"/>
              </a:ext>
            </a:extLst>
          </p:cNvPr>
          <p:cNvSpPr txBox="1"/>
          <p:nvPr/>
        </p:nvSpPr>
        <p:spPr>
          <a:xfrm>
            <a:off x="5126567" y="1094519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Андрей </a:t>
            </a:r>
            <a:br>
              <a:rPr lang="ru-RU" dirty="0"/>
            </a:br>
            <a:r>
              <a:rPr lang="ru-RU" dirty="0" err="1"/>
              <a:t>Канашов</a:t>
            </a:r>
            <a:endParaRPr lang="en-US" dirty="0"/>
          </a:p>
        </p:txBody>
      </p:sp>
      <p:sp>
        <p:nvSpPr>
          <p:cNvPr id="49" name="Google Shape;271;p44">
            <a:extLst>
              <a:ext uri="{FF2B5EF4-FFF2-40B4-BE49-F238E27FC236}">
                <a16:creationId xmlns:a16="http://schemas.microsoft.com/office/drawing/2014/main" id="{CD4648EE-4981-1C40-98CD-846EEDC388C8}"/>
              </a:ext>
            </a:extLst>
          </p:cNvPr>
          <p:cNvSpPr/>
          <p:nvPr/>
        </p:nvSpPr>
        <p:spPr>
          <a:xfrm>
            <a:off x="2226712" y="456962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опорных векторов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06C2769-7006-144D-B0DC-4BE4A7051D5B}"/>
              </a:ext>
            </a:extLst>
          </p:cNvPr>
          <p:cNvCxnSpPr>
            <a:cxnSpLocks/>
            <a:stCxn id="271" idx="2"/>
            <a:endCxn id="49" idx="1"/>
          </p:cNvCxnSpPr>
          <p:nvPr/>
        </p:nvCxnSpPr>
        <p:spPr>
          <a:xfrm rot="16200000" flipH="1">
            <a:off x="474795" y="3015708"/>
            <a:ext cx="3083907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B339A843-31D1-C740-AB53-94339B796FB6}"/>
              </a:ext>
            </a:extLst>
          </p:cNvPr>
          <p:cNvPicPr preferRelativeResize="0"/>
          <p:nvPr/>
        </p:nvPicPr>
        <p:blipFill>
          <a:blip r:embed="rId8"/>
          <a:srcRect t="12427" b="12427"/>
          <a:stretch/>
        </p:blipFill>
        <p:spPr>
          <a:xfrm>
            <a:off x="687921" y="455283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E4D6369-53EA-2247-98AA-79E8FB3384D3}"/>
              </a:ext>
            </a:extLst>
          </p:cNvPr>
          <p:cNvSpPr txBox="1"/>
          <p:nvPr/>
        </p:nvSpPr>
        <p:spPr>
          <a:xfrm>
            <a:off x="1154451" y="4642409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3 -</a:t>
            </a:r>
          </a:p>
        </p:txBody>
      </p:sp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59F2F53E-0272-9448-AC67-E7BADF57CE43}"/>
              </a:ext>
            </a:extLst>
          </p:cNvPr>
          <p:cNvPicPr preferRelativeResize="0"/>
          <p:nvPr/>
        </p:nvPicPr>
        <p:blipFill>
          <a:blip r:embed="rId6"/>
          <a:srcRect t="13297" b="13297"/>
          <a:stretch/>
        </p:blipFill>
        <p:spPr>
          <a:xfrm>
            <a:off x="6030985" y="116881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1E8976F-1535-0345-96C7-EB5C7BD2693F}"/>
              </a:ext>
            </a:extLst>
          </p:cNvPr>
          <p:cNvSpPr txBox="1"/>
          <p:nvPr/>
        </p:nvSpPr>
        <p:spPr>
          <a:xfrm>
            <a:off x="6450915" y="1103435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Мария</a:t>
            </a:r>
            <a:br>
              <a:rPr lang="ru-RU" dirty="0"/>
            </a:br>
            <a:r>
              <a:rPr lang="ru-RU" dirty="0"/>
              <a:t>Тихонова</a:t>
            </a:r>
            <a:endParaRPr lang="en-US" dirty="0"/>
          </a:p>
        </p:txBody>
      </p:sp>
      <p:pic>
        <p:nvPicPr>
          <p:cNvPr id="55" name="Google Shape;225;p40">
            <a:extLst>
              <a:ext uri="{FF2B5EF4-FFF2-40B4-BE49-F238E27FC236}">
                <a16:creationId xmlns:a16="http://schemas.microsoft.com/office/drawing/2014/main" id="{815EC848-A7B6-E644-BD13-78348F8D9F03}"/>
              </a:ext>
            </a:extLst>
          </p:cNvPr>
          <p:cNvPicPr preferRelativeResize="0"/>
          <p:nvPr/>
        </p:nvPicPr>
        <p:blipFill>
          <a:blip r:embed="rId8"/>
          <a:srcRect t="12427" b="12427"/>
          <a:stretch/>
        </p:blipFill>
        <p:spPr>
          <a:xfrm>
            <a:off x="7355333" y="1145556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A8AC600-E554-5147-9A80-6AFE70B58060}"/>
              </a:ext>
            </a:extLst>
          </p:cNvPr>
          <p:cNvSpPr txBox="1"/>
          <p:nvPr/>
        </p:nvSpPr>
        <p:spPr>
          <a:xfrm>
            <a:off x="7775263" y="1080179"/>
            <a:ext cx="95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Алексей</a:t>
            </a:r>
            <a:br>
              <a:rPr lang="ru-RU" dirty="0"/>
            </a:br>
            <a:r>
              <a:rPr lang="ru-RU" dirty="0"/>
              <a:t>Кисляков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без учителя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Методы уменьшения размерности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4522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K-means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71010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Иерархическая кластеризация.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DB-Scan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7498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Поиск аномалий в данных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2" y="363986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Построение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end-to-end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пайплайнов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сериализация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10474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Алгоритмы на графах, часть 1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69438" y="1621064"/>
            <a:ext cx="29462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36998" y="1853504"/>
            <a:ext cx="75950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04557" y="2085945"/>
            <a:ext cx="122438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172117" y="2318385"/>
            <a:ext cx="168926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939676" y="2550827"/>
            <a:ext cx="2154144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707236" y="2783266"/>
            <a:ext cx="261902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14537" b="14537"/>
          <a:stretch/>
        </p:blipFill>
        <p:spPr>
          <a:xfrm>
            <a:off x="689039" y="175698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3"/>
          <a:srcRect t="14537" b="14537"/>
          <a:stretch/>
        </p:blipFill>
        <p:spPr>
          <a:xfrm>
            <a:off x="685275" y="269564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" name="Google Shape;225;p40">
            <a:extLst>
              <a:ext uri="{FF2B5EF4-FFF2-40B4-BE49-F238E27FC236}">
                <a16:creationId xmlns:a16="http://schemas.microsoft.com/office/drawing/2014/main" id="{5689AD2E-EA1A-0A42-A370-29C3321F9EA1}"/>
              </a:ext>
            </a:extLst>
          </p:cNvPr>
          <p:cNvPicPr preferRelativeResize="0"/>
          <p:nvPr/>
        </p:nvPicPr>
        <p:blipFill>
          <a:blip r:embed="rId4"/>
          <a:srcRect t="9332" b="9332"/>
          <a:stretch/>
        </p:blipFill>
        <p:spPr>
          <a:xfrm>
            <a:off x="691441" y="36254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" name="Google Shape;225;p40">
            <a:extLst>
              <a:ext uri="{FF2B5EF4-FFF2-40B4-BE49-F238E27FC236}">
                <a16:creationId xmlns:a16="http://schemas.microsoft.com/office/drawing/2014/main" id="{5B42A8D1-951D-C14F-B654-44E4A80CD627}"/>
              </a:ext>
            </a:extLst>
          </p:cNvPr>
          <p:cNvPicPr preferRelativeResize="0"/>
          <p:nvPr/>
        </p:nvPicPr>
        <p:blipFill>
          <a:blip r:embed="rId5"/>
          <a:srcRect t="16777" b="16777"/>
          <a:stretch/>
        </p:blipFill>
        <p:spPr>
          <a:xfrm>
            <a:off x="680467" y="409013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6"/>
          <a:srcRect t="11103" b="11103"/>
          <a:stretch/>
        </p:blipFill>
        <p:spPr>
          <a:xfrm>
            <a:off x="687921" y="223294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7"/>
          <a:srcRect t="11985" b="11985"/>
          <a:stretch/>
        </p:blipFill>
        <p:spPr>
          <a:xfrm>
            <a:off x="687921" y="316164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60979" y="1850350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323456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61423" y="2789015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252160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C6C0EC-11FE-144F-B8A5-9F666525D616}"/>
              </a:ext>
            </a:extLst>
          </p:cNvPr>
          <p:cNvSpPr txBox="1"/>
          <p:nvPr/>
        </p:nvSpPr>
        <p:spPr>
          <a:xfrm>
            <a:off x="1157971" y="3718855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5EC201-668E-5344-93DB-E995399209BD}"/>
              </a:ext>
            </a:extLst>
          </p:cNvPr>
          <p:cNvSpPr txBox="1"/>
          <p:nvPr/>
        </p:nvSpPr>
        <p:spPr>
          <a:xfrm>
            <a:off x="1146997" y="4179708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07797" y="2741182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76099" y="268913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4"/>
          <a:srcRect t="9332" b="9332"/>
          <a:stretch/>
        </p:blipFill>
        <p:spPr>
          <a:xfrm>
            <a:off x="3322982" y="116078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3742912" y="1095411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Дмитрий</a:t>
            </a:r>
            <a:br>
              <a:rPr lang="ru-RU" dirty="0"/>
            </a:br>
            <a:r>
              <a:rPr lang="ru-RU" dirty="0" err="1"/>
              <a:t>Гайнуллин</a:t>
            </a:r>
            <a:endParaRPr lang="en-US" dirty="0"/>
          </a:p>
        </p:txBody>
      </p:sp>
      <p:pic>
        <p:nvPicPr>
          <p:cNvPr id="40" name="Google Shape;225;p40">
            <a:extLst>
              <a:ext uri="{FF2B5EF4-FFF2-40B4-BE49-F238E27FC236}">
                <a16:creationId xmlns:a16="http://schemas.microsoft.com/office/drawing/2014/main" id="{88A42D6A-1309-624B-9CBC-CD4152C520A5}"/>
              </a:ext>
            </a:extLst>
          </p:cNvPr>
          <p:cNvPicPr preferRelativeResize="0"/>
          <p:nvPr/>
        </p:nvPicPr>
        <p:blipFill>
          <a:blip r:embed="rId3"/>
          <a:srcRect t="14537" b="14537"/>
          <a:stretch/>
        </p:blipFill>
        <p:spPr>
          <a:xfrm>
            <a:off x="4706637" y="1159896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715B56-FCEC-FC40-9DF9-796BD82A201E}"/>
              </a:ext>
            </a:extLst>
          </p:cNvPr>
          <p:cNvSpPr txBox="1"/>
          <p:nvPr/>
        </p:nvSpPr>
        <p:spPr>
          <a:xfrm>
            <a:off x="5126567" y="1094519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Андрей </a:t>
            </a:r>
            <a:br>
              <a:rPr lang="ru-RU" dirty="0"/>
            </a:br>
            <a:r>
              <a:rPr lang="ru-RU" dirty="0" err="1"/>
              <a:t>Канашов</a:t>
            </a:r>
            <a:endParaRPr lang="en-US" dirty="0"/>
          </a:p>
        </p:txBody>
      </p:sp>
      <p:sp>
        <p:nvSpPr>
          <p:cNvPr id="49" name="Google Shape;271;p44">
            <a:extLst>
              <a:ext uri="{FF2B5EF4-FFF2-40B4-BE49-F238E27FC236}">
                <a16:creationId xmlns:a16="http://schemas.microsoft.com/office/drawing/2014/main" id="{CD4648EE-4981-1C40-98CD-846EEDC388C8}"/>
              </a:ext>
            </a:extLst>
          </p:cNvPr>
          <p:cNvSpPr/>
          <p:nvPr/>
        </p:nvSpPr>
        <p:spPr>
          <a:xfrm>
            <a:off x="2226712" y="456962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Алгоритмы на графах, часть 2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06C2769-7006-144D-B0DC-4BE4A7051D5B}"/>
              </a:ext>
            </a:extLst>
          </p:cNvPr>
          <p:cNvCxnSpPr>
            <a:cxnSpLocks/>
            <a:stCxn id="271" idx="2"/>
            <a:endCxn id="49" idx="1"/>
          </p:cNvCxnSpPr>
          <p:nvPr/>
        </p:nvCxnSpPr>
        <p:spPr>
          <a:xfrm rot="16200000" flipH="1">
            <a:off x="474795" y="3015708"/>
            <a:ext cx="3083907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B339A843-31D1-C740-AB53-94339B796FB6}"/>
              </a:ext>
            </a:extLst>
          </p:cNvPr>
          <p:cNvPicPr preferRelativeResize="0"/>
          <p:nvPr/>
        </p:nvPicPr>
        <p:blipFill>
          <a:blip r:embed="rId5"/>
          <a:srcRect t="16777" b="16777"/>
          <a:stretch/>
        </p:blipFill>
        <p:spPr>
          <a:xfrm>
            <a:off x="687921" y="455283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E4D6369-53EA-2247-98AA-79E8FB3384D3}"/>
              </a:ext>
            </a:extLst>
          </p:cNvPr>
          <p:cNvSpPr txBox="1"/>
          <p:nvPr/>
        </p:nvSpPr>
        <p:spPr>
          <a:xfrm>
            <a:off x="1154451" y="4642409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59F2F53E-0272-9448-AC67-E7BADF57CE43}"/>
              </a:ext>
            </a:extLst>
          </p:cNvPr>
          <p:cNvPicPr preferRelativeResize="0"/>
          <p:nvPr/>
        </p:nvPicPr>
        <p:blipFill>
          <a:blip r:embed="rId5"/>
          <a:srcRect t="16777" b="16777"/>
          <a:stretch/>
        </p:blipFill>
        <p:spPr>
          <a:xfrm>
            <a:off x="6030985" y="116881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1E8976F-1535-0345-96C7-EB5C7BD2693F}"/>
              </a:ext>
            </a:extLst>
          </p:cNvPr>
          <p:cNvSpPr txBox="1"/>
          <p:nvPr/>
        </p:nvSpPr>
        <p:spPr>
          <a:xfrm>
            <a:off x="6450915" y="1103435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Раиль</a:t>
            </a:r>
            <a:br>
              <a:rPr lang="ru-RU" dirty="0"/>
            </a:br>
            <a:r>
              <a:rPr lang="ru-RU" dirty="0"/>
              <a:t>Сулейманов</a:t>
            </a:r>
            <a:endParaRPr lang="en-US" dirty="0"/>
          </a:p>
        </p:txBody>
      </p:sp>
      <p:pic>
        <p:nvPicPr>
          <p:cNvPr id="55" name="Google Shape;225;p40">
            <a:extLst>
              <a:ext uri="{FF2B5EF4-FFF2-40B4-BE49-F238E27FC236}">
                <a16:creationId xmlns:a16="http://schemas.microsoft.com/office/drawing/2014/main" id="{815EC848-A7B6-E644-BD13-78348F8D9F03}"/>
              </a:ext>
            </a:extLst>
          </p:cNvPr>
          <p:cNvPicPr preferRelativeResize="0"/>
          <p:nvPr/>
        </p:nvPicPr>
        <p:blipFill>
          <a:blip r:embed="rId7"/>
          <a:srcRect t="12427" b="12427"/>
          <a:stretch/>
        </p:blipFill>
        <p:spPr>
          <a:xfrm>
            <a:off x="7637635" y="1145556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A8AC600-E554-5147-9A80-6AFE70B58060}"/>
              </a:ext>
            </a:extLst>
          </p:cNvPr>
          <p:cNvSpPr txBox="1"/>
          <p:nvPr/>
        </p:nvSpPr>
        <p:spPr>
          <a:xfrm>
            <a:off x="8057565" y="1080179"/>
            <a:ext cx="95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Алексей</a:t>
            </a:r>
            <a:br>
              <a:rPr lang="ru-RU" dirty="0"/>
            </a:br>
            <a:r>
              <a:rPr lang="ru-RU" dirty="0"/>
              <a:t>Кисляков</a:t>
            </a:r>
            <a:endParaRPr lang="en-US" dirty="0"/>
          </a:p>
        </p:txBody>
      </p:sp>
      <p:pic>
        <p:nvPicPr>
          <p:cNvPr id="57" name="Google Shape;530;p82">
            <a:extLst>
              <a:ext uri="{FF2B5EF4-FFF2-40B4-BE49-F238E27FC236}">
                <a16:creationId xmlns:a16="http://schemas.microsoft.com/office/drawing/2014/main" id="{2B006970-76D2-C94D-B5E6-1A29F1933D1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6946" y="3210981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5ED362C-B448-6340-9345-CF19C9B1B553}"/>
              </a:ext>
            </a:extLst>
          </p:cNvPr>
          <p:cNvSpPr txBox="1"/>
          <p:nvPr/>
        </p:nvSpPr>
        <p:spPr>
          <a:xfrm rot="20748746">
            <a:off x="7576100" y="315488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9" name="Google Shape;530;p82">
            <a:extLst>
              <a:ext uri="{FF2B5EF4-FFF2-40B4-BE49-F238E27FC236}">
                <a16:creationId xmlns:a16="http://schemas.microsoft.com/office/drawing/2014/main" id="{D059CBA0-57A7-9244-B33B-1844B71555C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28661" y="414448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98F3392-9D7A-FB49-835B-462B8F38FD32}"/>
              </a:ext>
            </a:extLst>
          </p:cNvPr>
          <p:cNvSpPr txBox="1"/>
          <p:nvPr/>
        </p:nvSpPr>
        <p:spPr>
          <a:xfrm rot="20748746">
            <a:off x="7587815" y="408838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61" name="Table 23">
            <a:extLst>
              <a:ext uri="{FF2B5EF4-FFF2-40B4-BE49-F238E27FC236}">
                <a16:creationId xmlns:a16="http://schemas.microsoft.com/office/drawing/2014/main" id="{65C7F050-A8DF-1B43-B566-D167AFB53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68485"/>
              </p:ext>
            </p:extLst>
          </p:nvPr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002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 в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Deep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в нейросети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4522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PyTorch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, часть 1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71010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Продвинутые методы оптимизации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7498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Борьба с переобучение нейросетей, взрыв и затухание градиентов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2" y="363986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PyTorch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, часть 2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10474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Сверточные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сети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69438" y="1621064"/>
            <a:ext cx="29462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36998" y="1853504"/>
            <a:ext cx="75950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04557" y="2085945"/>
            <a:ext cx="122438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172117" y="2318385"/>
            <a:ext cx="168926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939676" y="2550827"/>
            <a:ext cx="2154144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707236" y="2783266"/>
            <a:ext cx="261902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5796" b="5796"/>
          <a:stretch/>
        </p:blipFill>
        <p:spPr>
          <a:xfrm>
            <a:off x="689039" y="175698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272" b="1272"/>
          <a:stretch/>
        </p:blipFill>
        <p:spPr>
          <a:xfrm>
            <a:off x="685275" y="269564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" name="Google Shape;225;p40">
            <a:extLst>
              <a:ext uri="{FF2B5EF4-FFF2-40B4-BE49-F238E27FC236}">
                <a16:creationId xmlns:a16="http://schemas.microsoft.com/office/drawing/2014/main" id="{5689AD2E-EA1A-0A42-A370-29C3321F9EA1}"/>
              </a:ext>
            </a:extLst>
          </p:cNvPr>
          <p:cNvPicPr preferRelativeResize="0"/>
          <p:nvPr/>
        </p:nvPicPr>
        <p:blipFill>
          <a:blip r:embed="rId3"/>
          <a:srcRect t="5796" b="5796"/>
          <a:stretch/>
        </p:blipFill>
        <p:spPr>
          <a:xfrm>
            <a:off x="691441" y="36254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" name="Google Shape;225;p40">
            <a:extLst>
              <a:ext uri="{FF2B5EF4-FFF2-40B4-BE49-F238E27FC236}">
                <a16:creationId xmlns:a16="http://schemas.microsoft.com/office/drawing/2014/main" id="{5B42A8D1-951D-C14F-B654-44E4A80CD627}"/>
              </a:ext>
            </a:extLst>
          </p:cNvPr>
          <p:cNvPicPr preferRelativeResize="0"/>
          <p:nvPr/>
        </p:nvPicPr>
        <p:blipFill>
          <a:blip r:embed="rId3"/>
          <a:srcRect t="5796" b="5796"/>
          <a:stretch/>
        </p:blipFill>
        <p:spPr>
          <a:xfrm>
            <a:off x="680467" y="409013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3"/>
          <a:srcRect t="5276" b="5276"/>
          <a:stretch/>
        </p:blipFill>
        <p:spPr>
          <a:xfrm>
            <a:off x="687921" y="223294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4"/>
          <a:srcRect t="699" b="699"/>
          <a:stretch/>
        </p:blipFill>
        <p:spPr>
          <a:xfrm>
            <a:off x="687921" y="316164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60979" y="1850350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323456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61423" y="2789015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252160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C6C0EC-11FE-144F-B8A5-9F666525D616}"/>
              </a:ext>
            </a:extLst>
          </p:cNvPr>
          <p:cNvSpPr txBox="1"/>
          <p:nvPr/>
        </p:nvSpPr>
        <p:spPr>
          <a:xfrm>
            <a:off x="1157971" y="3718855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5EC201-668E-5344-93DB-E995399209BD}"/>
              </a:ext>
            </a:extLst>
          </p:cNvPr>
          <p:cNvSpPr txBox="1"/>
          <p:nvPr/>
        </p:nvSpPr>
        <p:spPr>
          <a:xfrm>
            <a:off x="1146997" y="4179708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3"/>
          <a:srcRect t="5796" b="5796"/>
          <a:stretch/>
        </p:blipFill>
        <p:spPr>
          <a:xfrm>
            <a:off x="3322982" y="116078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3742912" y="109541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Антон</a:t>
            </a:r>
            <a:br>
              <a:rPr lang="ru-RU" dirty="0"/>
            </a:br>
            <a:r>
              <a:rPr lang="ru-RU" dirty="0" err="1"/>
              <a:t>Витивицкий</a:t>
            </a:r>
            <a:endParaRPr lang="en-US" dirty="0"/>
          </a:p>
        </p:txBody>
      </p:sp>
      <p:pic>
        <p:nvPicPr>
          <p:cNvPr id="40" name="Google Shape;225;p40">
            <a:extLst>
              <a:ext uri="{FF2B5EF4-FFF2-40B4-BE49-F238E27FC236}">
                <a16:creationId xmlns:a16="http://schemas.microsoft.com/office/drawing/2014/main" id="{88A42D6A-1309-624B-9CBC-CD4152C520A5}"/>
              </a:ext>
            </a:extLst>
          </p:cNvPr>
          <p:cNvPicPr preferRelativeResize="0"/>
          <p:nvPr/>
        </p:nvPicPr>
        <p:blipFill>
          <a:blip r:embed="rId5"/>
          <a:srcRect t="14537" b="14537"/>
          <a:stretch/>
        </p:blipFill>
        <p:spPr>
          <a:xfrm>
            <a:off x="4966412" y="1167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715B56-FCEC-FC40-9DF9-796BD82A201E}"/>
              </a:ext>
            </a:extLst>
          </p:cNvPr>
          <p:cNvSpPr txBox="1"/>
          <p:nvPr/>
        </p:nvSpPr>
        <p:spPr>
          <a:xfrm>
            <a:off x="5342051" y="1101490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Александр</a:t>
            </a:r>
            <a:br>
              <a:rPr lang="ru-RU" dirty="0"/>
            </a:br>
            <a:r>
              <a:rPr lang="ru-RU" dirty="0"/>
              <a:t>Брут-</a:t>
            </a:r>
            <a:r>
              <a:rPr lang="ru-RU" dirty="0" err="1"/>
              <a:t>Бруляко</a:t>
            </a:r>
            <a:endParaRPr lang="en-US" dirty="0"/>
          </a:p>
        </p:txBody>
      </p:sp>
      <p:sp>
        <p:nvSpPr>
          <p:cNvPr id="49" name="Google Shape;271;p44">
            <a:extLst>
              <a:ext uri="{FF2B5EF4-FFF2-40B4-BE49-F238E27FC236}">
                <a16:creationId xmlns:a16="http://schemas.microsoft.com/office/drawing/2014/main" id="{CD4648EE-4981-1C40-98CD-846EEDC388C8}"/>
              </a:ext>
            </a:extLst>
          </p:cNvPr>
          <p:cNvSpPr/>
          <p:nvPr/>
        </p:nvSpPr>
        <p:spPr>
          <a:xfrm>
            <a:off x="2226712" y="456962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Рекуррентные сети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06C2769-7006-144D-B0DC-4BE4A7051D5B}"/>
              </a:ext>
            </a:extLst>
          </p:cNvPr>
          <p:cNvCxnSpPr>
            <a:cxnSpLocks/>
            <a:stCxn id="271" idx="2"/>
            <a:endCxn id="49" idx="1"/>
          </p:cNvCxnSpPr>
          <p:nvPr/>
        </p:nvCxnSpPr>
        <p:spPr>
          <a:xfrm rot="16200000" flipH="1">
            <a:off x="474795" y="3015708"/>
            <a:ext cx="3083907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B339A843-31D1-C740-AB53-94339B796FB6}"/>
              </a:ext>
            </a:extLst>
          </p:cNvPr>
          <p:cNvPicPr preferRelativeResize="0"/>
          <p:nvPr/>
        </p:nvPicPr>
        <p:blipFill>
          <a:blip r:embed="rId6"/>
          <a:srcRect t="9332" b="9332"/>
          <a:stretch/>
        </p:blipFill>
        <p:spPr>
          <a:xfrm>
            <a:off x="687921" y="455283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E4D6369-53EA-2247-98AA-79E8FB3384D3}"/>
              </a:ext>
            </a:extLst>
          </p:cNvPr>
          <p:cNvSpPr txBox="1"/>
          <p:nvPr/>
        </p:nvSpPr>
        <p:spPr>
          <a:xfrm>
            <a:off x="1154451" y="4642409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59F2F53E-0272-9448-AC67-E7BADF57CE43}"/>
              </a:ext>
            </a:extLst>
          </p:cNvPr>
          <p:cNvPicPr preferRelativeResize="0"/>
          <p:nvPr/>
        </p:nvPicPr>
        <p:blipFill>
          <a:blip r:embed="rId6"/>
          <a:srcRect t="9332" b="9332"/>
          <a:stretch/>
        </p:blipFill>
        <p:spPr>
          <a:xfrm>
            <a:off x="6663247" y="116869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1E8976F-1535-0345-96C7-EB5C7BD2693F}"/>
              </a:ext>
            </a:extLst>
          </p:cNvPr>
          <p:cNvSpPr txBox="1"/>
          <p:nvPr/>
        </p:nvSpPr>
        <p:spPr>
          <a:xfrm>
            <a:off x="7083177" y="1103315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Дмитрий</a:t>
            </a:r>
            <a:br>
              <a:rPr lang="ru-RU" dirty="0"/>
            </a:br>
            <a:r>
              <a:rPr lang="ru-RU" dirty="0" err="1"/>
              <a:t>Гайнуллин</a:t>
            </a:r>
            <a:endParaRPr lang="en-US" dirty="0"/>
          </a:p>
        </p:txBody>
      </p:sp>
      <p:pic>
        <p:nvPicPr>
          <p:cNvPr id="57" name="Google Shape;530;p82">
            <a:extLst>
              <a:ext uri="{FF2B5EF4-FFF2-40B4-BE49-F238E27FC236}">
                <a16:creationId xmlns:a16="http://schemas.microsoft.com/office/drawing/2014/main" id="{2B006970-76D2-C94D-B5E6-1A29F1933D1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6945" y="4605626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5ED362C-B448-6340-9345-CF19C9B1B553}"/>
              </a:ext>
            </a:extLst>
          </p:cNvPr>
          <p:cNvSpPr txBox="1"/>
          <p:nvPr/>
        </p:nvSpPr>
        <p:spPr>
          <a:xfrm rot="20748746">
            <a:off x="7576099" y="454953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9" name="Google Shape;530;p82">
            <a:extLst>
              <a:ext uri="{FF2B5EF4-FFF2-40B4-BE49-F238E27FC236}">
                <a16:creationId xmlns:a16="http://schemas.microsoft.com/office/drawing/2014/main" id="{D059CBA0-57A7-9244-B33B-1844B71555C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28661" y="414448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98F3392-9D7A-FB49-835B-462B8F38FD32}"/>
              </a:ext>
            </a:extLst>
          </p:cNvPr>
          <p:cNvSpPr txBox="1"/>
          <p:nvPr/>
        </p:nvSpPr>
        <p:spPr>
          <a:xfrm rot="20748746">
            <a:off x="7587815" y="408838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61" name="Table 23">
            <a:extLst>
              <a:ext uri="{FF2B5EF4-FFF2-40B4-BE49-F238E27FC236}">
                <a16:creationId xmlns:a16="http://schemas.microsoft.com/office/drawing/2014/main" id="{387AF42C-47DF-2F4C-A291-F3FAD04C9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328278"/>
              </p:ext>
            </p:extLst>
          </p:nvPr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83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40" name="Google Shape;140;p33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41" name="Google Shape;14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Сбор данных. Анализ текстовых данных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Сбор данных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Предобработка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токенизация</a:t>
            </a:r>
            <a:endParaRPr lang="ru-RU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Векторные представления слов, </a:t>
            </a:r>
            <a:b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</a:b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работа с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предобученными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эмбеддингами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Понятие языковой модели,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RNN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для работы с текстом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225;p40" descr="Angel face with solid fill with solid fill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49" b="2849"/>
          <a:stretch/>
        </p:blipFill>
        <p:spPr>
          <a:xfrm>
            <a:off x="683041" y="188171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 descr="Angel face with solid fill with solid fill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49" b="2849"/>
          <a:stretch/>
        </p:blipFill>
        <p:spPr>
          <a:xfrm>
            <a:off x="683041" y="2941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5"/>
          <a:srcRect t="12865" b="12865"/>
          <a:stretch/>
        </p:blipFill>
        <p:spPr>
          <a:xfrm>
            <a:off x="687921" y="348206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30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72582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0" name="Google Shape;225;p40" descr="Angel face with solid fill with solid fill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49" b="2849"/>
          <a:stretch/>
        </p:blipFill>
        <p:spPr>
          <a:xfrm>
            <a:off x="683041" y="243119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2037" y="2458029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71191" y="240193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6C70E98D-9B16-3848-B370-110B5BFC3522}"/>
              </a:ext>
            </a:extLst>
          </p:cNvPr>
          <p:cNvSpPr/>
          <p:nvPr/>
        </p:nvSpPr>
        <p:spPr>
          <a:xfrm rot="5400000">
            <a:off x="3056373" y="417923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225;p40" descr="Angel face with solid fill with solid fill">
            <a:extLst>
              <a:ext uri="{FF2B5EF4-FFF2-40B4-BE49-F238E27FC236}">
                <a16:creationId xmlns:a16="http://schemas.microsoft.com/office/drawing/2014/main" id="{92BB448D-E293-A549-B8E2-D50DE2FD6385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49" b="2849"/>
          <a:stretch/>
        </p:blipFill>
        <p:spPr>
          <a:xfrm>
            <a:off x="3536009" y="118964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F17FF3-A7FB-7045-B6DB-23F4B9D452C7}"/>
              </a:ext>
            </a:extLst>
          </p:cNvPr>
          <p:cNvSpPr txBox="1"/>
          <p:nvPr/>
        </p:nvSpPr>
        <p:spPr>
          <a:xfrm>
            <a:off x="3955939" y="1124266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Андрей</a:t>
            </a:r>
            <a:br>
              <a:rPr lang="ru-RU" dirty="0"/>
            </a:br>
            <a:r>
              <a:rPr lang="ru-RU" dirty="0"/>
              <a:t>Коняев</a:t>
            </a:r>
            <a:endParaRPr lang="en-US" dirty="0"/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B2B3AB13-B2C5-6146-9689-2250958B8C02}"/>
              </a:ext>
            </a:extLst>
          </p:cNvPr>
          <p:cNvPicPr preferRelativeResize="0"/>
          <p:nvPr/>
        </p:nvPicPr>
        <p:blipFill>
          <a:blip r:embed="rId5"/>
          <a:srcRect t="13297" b="13297"/>
          <a:stretch/>
        </p:blipFill>
        <p:spPr>
          <a:xfrm>
            <a:off x="4798861" y="118503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B0B2BF7-4F21-A247-9EBB-A34636733037}"/>
              </a:ext>
            </a:extLst>
          </p:cNvPr>
          <p:cNvSpPr txBox="1"/>
          <p:nvPr/>
        </p:nvSpPr>
        <p:spPr>
          <a:xfrm>
            <a:off x="5218791" y="1119661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Мария</a:t>
            </a:r>
            <a:br>
              <a:rPr lang="ru-RU" dirty="0"/>
            </a:br>
            <a:r>
              <a:rPr lang="ru-RU" dirty="0"/>
              <a:t>Тихонова</a:t>
            </a:r>
            <a:endParaRPr lang="en-US" dirty="0"/>
          </a:p>
        </p:txBody>
      </p:sp>
      <p:graphicFrame>
        <p:nvGraphicFramePr>
          <p:cNvPr id="35" name="Table 23">
            <a:extLst>
              <a:ext uri="{FF2B5EF4-FFF2-40B4-BE49-F238E27FC236}">
                <a16:creationId xmlns:a16="http://schemas.microsoft.com/office/drawing/2014/main" id="{E0DB47F0-1577-A045-82C1-EE2152968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760055"/>
              </p:ext>
            </p:extLst>
          </p:nvPr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Сбор данных. Анализ текстовых данных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320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Архитектура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трансформер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6207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Transfer Learning.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Архитектура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BERT</a:t>
            </a:r>
            <a:endParaRPr lang="ru-RU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9209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Named Entity Recognition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402211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Тематическое моделирование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3580" y="1946922"/>
            <a:ext cx="94633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78569" y="2211933"/>
            <a:ext cx="14763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3559" y="2476943"/>
            <a:ext cx="200637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48548" y="2741954"/>
            <a:ext cx="253640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683041" y="240949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683041" y="346953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3"/>
          <a:srcRect t="12865" b="12865"/>
          <a:stretch/>
        </p:blipFill>
        <p:spPr>
          <a:xfrm>
            <a:off x="687921" y="4009847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2502864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3035174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56290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4100360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683041" y="295897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3006" y="2995284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72160" y="293919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3FED2974-94C2-824C-B391-10805E2D36B3}"/>
              </a:ext>
            </a:extLst>
          </p:cNvPr>
          <p:cNvSpPr/>
          <p:nvPr/>
        </p:nvSpPr>
        <p:spPr>
          <a:xfrm>
            <a:off x="2238429" y="1904328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rgbClr val="FFD966"/>
              </a:gs>
              <a:gs pos="100000">
                <a:schemeClr val="accent1">
                  <a:lumMod val="45000"/>
                  <a:lumOff val="55000"/>
                </a:schemeClr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979A166-FE18-0143-9C5F-3262DEC8F68F}"/>
              </a:ext>
            </a:extLst>
          </p:cNvPr>
          <p:cNvCxnSpPr>
            <a:stCxn id="271" idx="2"/>
            <a:endCxn id="33" idx="1"/>
          </p:cNvCxnSpPr>
          <p:nvPr/>
        </p:nvCxnSpPr>
        <p:spPr>
          <a:xfrm rot="16200000" flipH="1">
            <a:off x="1813302" y="1677200"/>
            <a:ext cx="418609" cy="4316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oogle Shape;225;p40" descr="Angel face with solid fill with solid fill">
            <a:extLst>
              <a:ext uri="{FF2B5EF4-FFF2-40B4-BE49-F238E27FC236}">
                <a16:creationId xmlns:a16="http://schemas.microsoft.com/office/drawing/2014/main" id="{C069C26A-9F90-654E-A2ED-2E18071D6533}"/>
              </a:ext>
            </a:extLst>
          </p:cNvPr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849" b="2849"/>
          <a:stretch/>
        </p:blipFill>
        <p:spPr>
          <a:xfrm>
            <a:off x="3536009" y="118964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CF7BDDB-B94F-FC40-B3F3-5577748D8D2B}"/>
              </a:ext>
            </a:extLst>
          </p:cNvPr>
          <p:cNvSpPr txBox="1"/>
          <p:nvPr/>
        </p:nvSpPr>
        <p:spPr>
          <a:xfrm>
            <a:off x="3955939" y="1124266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Андрей</a:t>
            </a:r>
            <a:br>
              <a:rPr lang="ru-RU" dirty="0"/>
            </a:br>
            <a:r>
              <a:rPr lang="ru-RU" dirty="0"/>
              <a:t>Коняев</a:t>
            </a:r>
            <a:endParaRPr lang="en-US" dirty="0"/>
          </a:p>
        </p:txBody>
      </p:sp>
      <p:pic>
        <p:nvPicPr>
          <p:cNvPr id="38" name="Google Shape;225;p40">
            <a:extLst>
              <a:ext uri="{FF2B5EF4-FFF2-40B4-BE49-F238E27FC236}">
                <a16:creationId xmlns:a16="http://schemas.microsoft.com/office/drawing/2014/main" id="{367DA61F-6DC4-5542-80DF-DD45114913B0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4798861" y="118503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50A3F21-EE40-6E4B-83F3-195CF2EBBE8F}"/>
              </a:ext>
            </a:extLst>
          </p:cNvPr>
          <p:cNvSpPr txBox="1"/>
          <p:nvPr/>
        </p:nvSpPr>
        <p:spPr>
          <a:xfrm>
            <a:off x="5218791" y="1119661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Мария</a:t>
            </a:r>
            <a:br>
              <a:rPr lang="ru-RU" dirty="0"/>
            </a:br>
            <a:r>
              <a:rPr lang="ru-RU" dirty="0"/>
              <a:t>Тихонова</a:t>
            </a:r>
            <a:endParaRPr lang="en-US" dirty="0"/>
          </a:p>
        </p:txBody>
      </p: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1738E95F-CCBA-3141-B23A-F828A7440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816334"/>
              </p:ext>
            </p:extLst>
          </p:nvPr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816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временных рядов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Постановка задачи, простейшие методы.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ARIMA-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модель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Извлечение признаков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Кластеризация временных рядов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22" name="Google Shape;228;p40" descr="Angel face with solid fill with solid fill">
            <a:extLst>
              <a:ext uri="{FF2B5EF4-FFF2-40B4-BE49-F238E27FC236}">
                <a16:creationId xmlns:a16="http://schemas.microsoft.com/office/drawing/2014/main" id="{3C49CD19-F10E-1E4E-979E-C4D31CB157BC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295" b="2295"/>
          <a:stretch/>
        </p:blipFill>
        <p:spPr>
          <a:xfrm>
            <a:off x="687921" y="1882497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" name="Google Shape;228;p40" descr="Help with solid fill">
            <a:extLst>
              <a:ext uri="{FF2B5EF4-FFF2-40B4-BE49-F238E27FC236}">
                <a16:creationId xmlns:a16="http://schemas.microsoft.com/office/drawing/2014/main" id="{5DE7FF72-2C0B-B94B-8EBF-54895CD26B73}"/>
              </a:ext>
            </a:extLst>
          </p:cNvPr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295" b="2295"/>
          <a:stretch/>
        </p:blipFill>
        <p:spPr>
          <a:xfrm>
            <a:off x="687921" y="2419170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8;p40" descr="Help with solid fill">
            <a:extLst>
              <a:ext uri="{FF2B5EF4-FFF2-40B4-BE49-F238E27FC236}">
                <a16:creationId xmlns:a16="http://schemas.microsoft.com/office/drawing/2014/main" id="{3EAFDDEC-6105-5148-B043-F2396017A094}"/>
              </a:ext>
            </a:extLst>
          </p:cNvPr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295" b="2295"/>
          <a:stretch/>
        </p:blipFill>
        <p:spPr>
          <a:xfrm>
            <a:off x="687921" y="2952050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F1CFE2F-28F6-854C-B875-84E1551E53B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8174" y="246137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AA4539-F01D-3B46-8649-E7BCB5ED75D3}"/>
              </a:ext>
            </a:extLst>
          </p:cNvPr>
          <p:cNvSpPr txBox="1"/>
          <p:nvPr/>
        </p:nvSpPr>
        <p:spPr>
          <a:xfrm rot="20748746">
            <a:off x="7577328" y="240527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225;p40" descr="Angel face with solid fill with solid fill">
            <a:extLst>
              <a:ext uri="{FF2B5EF4-FFF2-40B4-BE49-F238E27FC236}">
                <a16:creationId xmlns:a16="http://schemas.microsoft.com/office/drawing/2014/main" id="{6BB424EA-82AA-0F42-A4A5-94B0F515E92A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49" b="2849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766C8D-A46F-154D-A839-7C630ACFCCB0}"/>
              </a:ext>
            </a:extLst>
          </p:cNvPr>
          <p:cNvSpPr txBox="1"/>
          <p:nvPr/>
        </p:nvSpPr>
        <p:spPr>
          <a:xfrm>
            <a:off x="4717584" y="1127417"/>
            <a:ext cx="989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Валентин</a:t>
            </a:r>
            <a:br>
              <a:rPr lang="ru-RU" dirty="0"/>
            </a:br>
            <a:r>
              <a:rPr lang="ru-RU" dirty="0" err="1"/>
              <a:t>Шкулов</a:t>
            </a:r>
            <a:endParaRPr lang="en-US" dirty="0"/>
          </a:p>
        </p:txBody>
      </p:sp>
      <p:graphicFrame>
        <p:nvGraphicFramePr>
          <p:cNvPr id="39" name="Table 23">
            <a:extLst>
              <a:ext uri="{FF2B5EF4-FFF2-40B4-BE49-F238E27FC236}">
                <a16:creationId xmlns:a16="http://schemas.microsoft.com/office/drawing/2014/main" id="{3C31679A-FB0A-3C47-A6F2-01B73019F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142745"/>
              </p:ext>
            </p:extLst>
          </p:nvPr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381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78033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в рекомендательные системы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24522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Коллаборативная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фильтрация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71010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Контентная фильтрация, гибридные подходы. </a:t>
            </a:r>
            <a:b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</a:b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Ассоциативные правила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17498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Методы матричной факторизации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2" y="363986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Практическое занятие по рекомендательным системам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10474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ML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Apache Spark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69438" y="1621064"/>
            <a:ext cx="29462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36998" y="1853504"/>
            <a:ext cx="75950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04557" y="2085945"/>
            <a:ext cx="122438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172117" y="2318385"/>
            <a:ext cx="168926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939676" y="2550827"/>
            <a:ext cx="2154144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707236" y="2783266"/>
            <a:ext cx="261902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17363" b="17363"/>
          <a:stretch/>
        </p:blipFill>
        <p:spPr>
          <a:xfrm>
            <a:off x="689039" y="175698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3297" b="13297"/>
          <a:stretch/>
        </p:blipFill>
        <p:spPr>
          <a:xfrm>
            <a:off x="685275" y="269564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" name="Google Shape;225;p40">
            <a:extLst>
              <a:ext uri="{FF2B5EF4-FFF2-40B4-BE49-F238E27FC236}">
                <a16:creationId xmlns:a16="http://schemas.microsoft.com/office/drawing/2014/main" id="{5689AD2E-EA1A-0A42-A370-29C3321F9EA1}"/>
              </a:ext>
            </a:extLst>
          </p:cNvPr>
          <p:cNvPicPr preferRelativeResize="0"/>
          <p:nvPr/>
        </p:nvPicPr>
        <p:blipFill>
          <a:blip r:embed="rId3"/>
          <a:srcRect t="17363" b="17363"/>
          <a:stretch/>
        </p:blipFill>
        <p:spPr>
          <a:xfrm>
            <a:off x="691441" y="36254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" name="Google Shape;225;p40">
            <a:extLst>
              <a:ext uri="{FF2B5EF4-FFF2-40B4-BE49-F238E27FC236}">
                <a16:creationId xmlns:a16="http://schemas.microsoft.com/office/drawing/2014/main" id="{5B42A8D1-951D-C14F-B654-44E4A80CD627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680467" y="409013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3"/>
          <a:srcRect t="16979" b="16979"/>
          <a:stretch/>
        </p:blipFill>
        <p:spPr>
          <a:xfrm>
            <a:off x="687921" y="223294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3"/>
          <a:srcRect t="16979" b="16979"/>
          <a:stretch/>
        </p:blipFill>
        <p:spPr>
          <a:xfrm>
            <a:off x="687921" y="316164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60979" y="185035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323456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61423" y="278901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252160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C6C0EC-11FE-144F-B8A5-9F666525D616}"/>
              </a:ext>
            </a:extLst>
          </p:cNvPr>
          <p:cNvSpPr txBox="1"/>
          <p:nvPr/>
        </p:nvSpPr>
        <p:spPr>
          <a:xfrm>
            <a:off x="1157971" y="371885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5EC201-668E-5344-93DB-E995399209BD}"/>
              </a:ext>
            </a:extLst>
          </p:cNvPr>
          <p:cNvSpPr txBox="1"/>
          <p:nvPr/>
        </p:nvSpPr>
        <p:spPr>
          <a:xfrm>
            <a:off x="1146997" y="4179708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3"/>
          <a:srcRect t="17363" b="17363"/>
          <a:stretch/>
        </p:blipFill>
        <p:spPr>
          <a:xfrm>
            <a:off x="3322982" y="116078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3742912" y="1095411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Вероника</a:t>
            </a:r>
            <a:br>
              <a:rPr lang="ru-RU" dirty="0"/>
            </a:br>
            <a:r>
              <a:rPr lang="ru-RU" dirty="0"/>
              <a:t>Иванова</a:t>
            </a:r>
            <a:endParaRPr lang="en-US" dirty="0"/>
          </a:p>
        </p:txBody>
      </p:sp>
      <p:pic>
        <p:nvPicPr>
          <p:cNvPr id="40" name="Google Shape;225;p40">
            <a:extLst>
              <a:ext uri="{FF2B5EF4-FFF2-40B4-BE49-F238E27FC236}">
                <a16:creationId xmlns:a16="http://schemas.microsoft.com/office/drawing/2014/main" id="{88A42D6A-1309-624B-9CBC-CD4152C520A5}"/>
              </a:ext>
            </a:extLst>
          </p:cNvPr>
          <p:cNvPicPr preferRelativeResize="0"/>
          <p:nvPr/>
        </p:nvPicPr>
        <p:blipFill>
          <a:blip r:embed="rId4"/>
          <a:srcRect t="13297" b="13297"/>
          <a:stretch/>
        </p:blipFill>
        <p:spPr>
          <a:xfrm>
            <a:off x="4966412" y="1167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715B56-FCEC-FC40-9DF9-796BD82A201E}"/>
              </a:ext>
            </a:extLst>
          </p:cNvPr>
          <p:cNvSpPr txBox="1"/>
          <p:nvPr/>
        </p:nvSpPr>
        <p:spPr>
          <a:xfrm>
            <a:off x="5342051" y="1101490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Мария</a:t>
            </a:r>
            <a:br>
              <a:rPr lang="ru-RU" dirty="0"/>
            </a:br>
            <a:r>
              <a:rPr lang="ru-RU" dirty="0"/>
              <a:t>Тихонова</a:t>
            </a:r>
            <a:endParaRPr lang="en-US" dirty="0"/>
          </a:p>
        </p:txBody>
      </p:sp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59F2F53E-0272-9448-AC67-E7BADF57CE43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6663247" y="116869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1E8976F-1535-0345-96C7-EB5C7BD2693F}"/>
              </a:ext>
            </a:extLst>
          </p:cNvPr>
          <p:cNvSpPr txBox="1"/>
          <p:nvPr/>
        </p:nvSpPr>
        <p:spPr>
          <a:xfrm>
            <a:off x="7083177" y="1103315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Вадим</a:t>
            </a:r>
            <a:br>
              <a:rPr lang="ru-RU" dirty="0"/>
            </a:br>
            <a:r>
              <a:rPr lang="ru-RU" dirty="0" err="1"/>
              <a:t>Заигрин</a:t>
            </a:r>
            <a:endParaRPr lang="en-US" dirty="0"/>
          </a:p>
        </p:txBody>
      </p:sp>
      <p:pic>
        <p:nvPicPr>
          <p:cNvPr id="59" name="Google Shape;530;p82">
            <a:extLst>
              <a:ext uri="{FF2B5EF4-FFF2-40B4-BE49-F238E27FC236}">
                <a16:creationId xmlns:a16="http://schemas.microsoft.com/office/drawing/2014/main" id="{D059CBA0-57A7-9244-B33B-1844B71555C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09579" y="274060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98F3392-9D7A-FB49-835B-462B8F38FD32}"/>
              </a:ext>
            </a:extLst>
          </p:cNvPr>
          <p:cNvSpPr txBox="1"/>
          <p:nvPr/>
        </p:nvSpPr>
        <p:spPr>
          <a:xfrm rot="20748746">
            <a:off x="7568733" y="268450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46" name="Table 23">
            <a:extLst>
              <a:ext uri="{FF2B5EF4-FFF2-40B4-BE49-F238E27FC236}">
                <a16:creationId xmlns:a16="http://schemas.microsoft.com/office/drawing/2014/main" id="{47AF300B-F13F-C547-8315-DAEA8D78C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429774"/>
              </p:ext>
            </p:extLst>
          </p:nvPr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131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Выбор и обсуждение темы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Предзащита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61414"/>
            <a:ext cx="3035751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Защита проектных работ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028901" y="2461601"/>
            <a:ext cx="197569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C944CC63-AEE9-6D4B-9ED6-CE5E45121E11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710514" y="188983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225;p40">
            <a:extLst>
              <a:ext uri="{FF2B5EF4-FFF2-40B4-BE49-F238E27FC236}">
                <a16:creationId xmlns:a16="http://schemas.microsoft.com/office/drawing/2014/main" id="{87DE4D4C-4A80-8D4D-B1BC-D42D2B494DC2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710514" y="241688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427B161-BF4D-0247-9CCA-7CF7C846AF7C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710514" y="2943932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3A5F98-F024-0E46-989B-34E1B0491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464" y="2943932"/>
            <a:ext cx="2989203" cy="199280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CA1D2E8F-D972-4248-A76F-9A0F73B70A86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6193293" y="117174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BD2904-82BF-8D48-B377-9AF41E656D12}"/>
              </a:ext>
            </a:extLst>
          </p:cNvPr>
          <p:cNvSpPr txBox="1"/>
          <p:nvPr/>
        </p:nvSpPr>
        <p:spPr>
          <a:xfrm>
            <a:off x="6613223" y="1106365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Мария</a:t>
            </a:r>
            <a:br>
              <a:rPr lang="ru-RU" dirty="0"/>
            </a:br>
            <a:r>
              <a:rPr lang="ru-RU" dirty="0"/>
              <a:t>Тихонова</a:t>
            </a:r>
            <a:endParaRPr lang="en-US" dirty="0"/>
          </a:p>
        </p:txBody>
      </p:sp>
      <p:sp>
        <p:nvSpPr>
          <p:cNvPr id="25" name="Google Shape;271;p44">
            <a:extLst>
              <a:ext uri="{FF2B5EF4-FFF2-40B4-BE49-F238E27FC236}">
                <a16:creationId xmlns:a16="http://schemas.microsoft.com/office/drawing/2014/main" id="{116D62D7-867B-F541-8C02-1D8DC2EB3E4F}"/>
              </a:ext>
            </a:extLst>
          </p:cNvPr>
          <p:cNvSpPr/>
          <p:nvPr/>
        </p:nvSpPr>
        <p:spPr>
          <a:xfrm>
            <a:off x="2226713" y="2931393"/>
            <a:ext cx="3035751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Предзащита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294CF90-DC78-094B-8AE5-A31327A356E2}"/>
              </a:ext>
            </a:extLst>
          </p:cNvPr>
          <p:cNvCxnSpPr>
            <a:cxnSpLocks/>
            <a:stCxn id="271" idx="2"/>
            <a:endCxn id="25" idx="1"/>
          </p:cNvCxnSpPr>
          <p:nvPr/>
        </p:nvCxnSpPr>
        <p:spPr>
          <a:xfrm rot="16200000" flipH="1">
            <a:off x="1293911" y="2196591"/>
            <a:ext cx="144567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803097-AD2C-8D4F-B7EA-C252D193CA7A}"/>
              </a:ext>
            </a:extLst>
          </p:cNvPr>
          <p:cNvSpPr txBox="1"/>
          <p:nvPr/>
        </p:nvSpPr>
        <p:spPr>
          <a:xfrm>
            <a:off x="1164898" y="3519132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1" name="Google Shape;225;p40">
            <a:extLst>
              <a:ext uri="{FF2B5EF4-FFF2-40B4-BE49-F238E27FC236}">
                <a16:creationId xmlns:a16="http://schemas.microsoft.com/office/drawing/2014/main" id="{0A673093-1542-754C-97C0-C1EA335E1BCC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716223" y="3427936"/>
            <a:ext cx="419930" cy="396001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32" name="Table 23">
            <a:extLst>
              <a:ext uri="{FF2B5EF4-FFF2-40B4-BE49-F238E27FC236}">
                <a16:creationId xmlns:a16="http://schemas.microsoft.com/office/drawing/2014/main" id="{24303127-D7C4-E749-9E8B-5548EA3E8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082169"/>
              </p:ext>
            </p:extLst>
          </p:nvPr>
        </p:nvGraphicFramePr>
        <p:xfrm>
          <a:off x="5355767" y="573874"/>
          <a:ext cx="2419494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4564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45642">
                  <a:extLst>
                    <a:ext uri="{9D8B030D-6E8A-4147-A177-3AD203B41FA5}">
                      <a16:colId xmlns:a16="http://schemas.microsoft.com/office/drawing/2014/main" val="23960839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22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будем учиться?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473250" y="1823599"/>
            <a:ext cx="2526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Понедельник, четверг, 20:00.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(запись и материалы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выкладывают, как правило,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 следующий день после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вебинара)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3456338" y="2528549"/>
            <a:ext cx="2138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1 дз в неделю.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Дедлайна нет, кроме окончания курса :)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Типовой срок проверки: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2-3 дня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6330300" y="3427376"/>
            <a:ext cx="2430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Чат в телеграм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Задавайте вопросы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, обменивайтесь инсайтами.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Наш чат – это </a:t>
            </a:r>
            <a:br>
              <a:rPr lang="ru" sz="13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-202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462" y="182359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25" y="111864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20;p84">
            <a:extLst>
              <a:ext uri="{FF2B5EF4-FFF2-40B4-BE49-F238E27FC236}">
                <a16:creationId xmlns:a16="http://schemas.microsoft.com/office/drawing/2014/main" id="{5562D981-7D92-094F-B4B3-4553D9575A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7625" y="271765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37FC6-7D11-294F-92A7-A14EC27D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01" y="284257"/>
            <a:ext cx="3309499" cy="1985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Отзывы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41" y="1443384"/>
            <a:ext cx="659225" cy="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1407466" y="1426624"/>
            <a:ext cx="339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Всегда рады вашим конструктивным отзывам :)</a:t>
            </a:r>
            <a:endParaRPr sz="15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5884A-5CCF-3645-B08C-60BDE608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731" y="0"/>
            <a:ext cx="4410269" cy="2680405"/>
          </a:xfrm>
          <a:prstGeom prst="rect">
            <a:avLst/>
          </a:prstGeom>
        </p:spPr>
      </p:pic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2867429" y="3069713"/>
            <a:ext cx="5623429" cy="1241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Вебинары во многом адаптивны.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Мы следим за результатами опросов, </a:t>
            </a:r>
            <a:br>
              <a:rPr lang="en-US" sz="1700" dirty="0"/>
            </a:br>
            <a:r>
              <a:rPr lang="ru" sz="1700" dirty="0"/>
              <a:t>обсуждениями в телеграм и ДЗ.</a:t>
            </a:r>
            <a:endParaRPr sz="1700" dirty="0">
              <a:solidFill>
                <a:srgbClr val="02418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2AF3-22C6-EE46-AEE6-39D4D728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3069713"/>
            <a:ext cx="2103971" cy="140264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Лайфхаки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326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1335850" y="1699527"/>
            <a:ext cx="292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Сделайте упор на тему, которая вам важна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5267125" y="1699527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Старайтесь полученные знания применять на практике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1335850" y="2770650"/>
            <a:ext cx="2696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Задавайте вопросы,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так материал лучше усваивается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5267125" y="2886000"/>
            <a:ext cx="301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Регулярное выполняйте ДЗ (наверстать пропуски тяжело)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326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9098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9098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28;p82">
            <a:extLst>
              <a:ext uri="{FF2B5EF4-FFF2-40B4-BE49-F238E27FC236}">
                <a16:creationId xmlns:a16="http://schemas.microsoft.com/office/drawing/2014/main" id="{9B72F30F-3B58-D143-A213-DD3E96EA32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326" y="4063208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5;p48">
            <a:extLst>
              <a:ext uri="{FF2B5EF4-FFF2-40B4-BE49-F238E27FC236}">
                <a16:creationId xmlns:a16="http://schemas.microsoft.com/office/drawing/2014/main" id="{3710700A-5549-2A44-9448-5A7C88143B28}"/>
              </a:ext>
            </a:extLst>
          </p:cNvPr>
          <p:cNvSpPr txBox="1"/>
          <p:nvPr/>
        </p:nvSpPr>
        <p:spPr>
          <a:xfrm>
            <a:off x="1335850" y="4050417"/>
            <a:ext cx="2696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Обсуждайте материал и задачи в учебной группе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15;p48">
            <a:extLst>
              <a:ext uri="{FF2B5EF4-FFF2-40B4-BE49-F238E27FC236}">
                <a16:creationId xmlns:a16="http://schemas.microsoft.com/office/drawing/2014/main" id="{EBFFF96E-7B34-C349-9457-E798C5B0E3A8}"/>
              </a:ext>
            </a:extLst>
          </p:cNvPr>
          <p:cNvSpPr txBox="1"/>
          <p:nvPr/>
        </p:nvSpPr>
        <p:spPr>
          <a:xfrm>
            <a:off x="5320304" y="3935643"/>
            <a:ext cx="26961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Объединяйтесь в группе и выполняйте проект совместно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529;p82">
            <a:extLst>
              <a:ext uri="{FF2B5EF4-FFF2-40B4-BE49-F238E27FC236}">
                <a16:creationId xmlns:a16="http://schemas.microsoft.com/office/drawing/2014/main" id="{168A1E11-4256-D34E-949D-6A179F63365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23405" y="406166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6;p82">
            <a:extLst>
              <a:ext uri="{FF2B5EF4-FFF2-40B4-BE49-F238E27FC236}">
                <a16:creationId xmlns:a16="http://schemas.microsoft.com/office/drawing/2014/main" id="{40687EF5-FE60-4C4B-976A-9A5EC65CEA2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79098" y="54810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14;p48">
            <a:extLst>
              <a:ext uri="{FF2B5EF4-FFF2-40B4-BE49-F238E27FC236}">
                <a16:creationId xmlns:a16="http://schemas.microsoft.com/office/drawing/2014/main" id="{5BDE2274-394D-7843-AC27-FBB1365306E2}"/>
              </a:ext>
            </a:extLst>
          </p:cNvPr>
          <p:cNvSpPr txBox="1"/>
          <p:nvPr/>
        </p:nvSpPr>
        <p:spPr>
          <a:xfrm>
            <a:off x="5444984" y="555424"/>
            <a:ext cx="3231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Определитесь зачем оно вам? Зачем вы пришли на курс?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500550" y="332517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Мотивация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500550" y="4068939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Это нормально :)</a:t>
            </a:r>
            <a:endParaRPr sz="17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9"/>
          <p:cNvSpPr txBox="1">
            <a:spLocks noGrp="1"/>
          </p:cNvSpPr>
          <p:nvPr>
            <p:ph type="body" idx="1"/>
          </p:nvPr>
        </p:nvSpPr>
        <p:spPr>
          <a:xfrm>
            <a:off x="500550" y="1294575"/>
            <a:ext cx="65244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Приготовьтесь к волнообразной реакции</a:t>
            </a:r>
            <a:endParaRPr sz="1700"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от «ух ты как интересно», до «куда я попал?»</a:t>
            </a:r>
            <a:endParaRPr sz="1700" dirty="0"/>
          </a:p>
        </p:txBody>
      </p:sp>
      <p:sp>
        <p:nvSpPr>
          <p:cNvPr id="329" name="Google Shape;329;p49"/>
          <p:cNvSpPr txBox="1"/>
          <p:nvPr/>
        </p:nvSpPr>
        <p:spPr>
          <a:xfrm>
            <a:off x="500550" y="2166025"/>
            <a:ext cx="38082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такие моменты вспоминайте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 цели обучения, которые вас мотивируют :) </a:t>
            </a:r>
            <a:endParaRPr sz="1100" dirty="0"/>
          </a:p>
        </p:txBody>
      </p:sp>
      <p:pic>
        <p:nvPicPr>
          <p:cNvPr id="8" name="Google Shape;568;p83">
            <a:extLst>
              <a:ext uri="{FF2B5EF4-FFF2-40B4-BE49-F238E27FC236}">
                <a16:creationId xmlns:a16="http://schemas.microsoft.com/office/drawing/2014/main" id="{03D10E4A-0F6D-284F-9271-E59F0F2269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50" y="3087932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28;p49">
            <a:extLst>
              <a:ext uri="{FF2B5EF4-FFF2-40B4-BE49-F238E27FC236}">
                <a16:creationId xmlns:a16="http://schemas.microsoft.com/office/drawing/2014/main" id="{896CE022-B61E-1448-8B4F-F78902B8FF50}"/>
              </a:ext>
            </a:extLst>
          </p:cNvPr>
          <p:cNvSpPr txBox="1">
            <a:spLocks/>
          </p:cNvSpPr>
          <p:nvPr/>
        </p:nvSpPr>
        <p:spPr>
          <a:xfrm>
            <a:off x="1139250" y="2924358"/>
            <a:ext cx="38832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Arial"/>
              <a:buNone/>
            </a:pPr>
            <a:r>
              <a:rPr lang="ru-RU" sz="1400" dirty="0"/>
              <a:t>Первые уроки позволяют адаптироваться и «влиться» в процесс и могут показаться вам слишком простыми, особенно если вы имеете опыт разработки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3469C-DD28-E24C-B2D1-EEFD70B0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50" y="1170122"/>
            <a:ext cx="3657600" cy="28225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Организационные вопросы</a:t>
            </a:r>
            <a:endParaRPr/>
          </a:p>
        </p:txBody>
      </p:sp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Комьюнити менеджер: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На связи в рабочее время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Ответит на все организационные вопросы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Поможет с подключениями</a:t>
            </a: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512846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Проводит вебинары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Отвечает на вопросы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Проверяет ДЗ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762975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Руководитель курса: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Выбор курсового проекта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Консультирование по сложным вопросам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Консульирование по курсовому проекту</a:t>
            </a:r>
          </a:p>
        </p:txBody>
      </p:sp>
      <p:pic>
        <p:nvPicPr>
          <p:cNvPr id="9" name="Google Shape;530;p82">
            <a:extLst>
              <a:ext uri="{FF2B5EF4-FFF2-40B4-BE49-F238E27FC236}">
                <a16:creationId xmlns:a16="http://schemas.microsoft.com/office/drawing/2014/main" id="{6399020F-EA36-354A-BDAF-1F3E86191C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67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53;p83">
            <a:extLst>
              <a:ext uri="{FF2B5EF4-FFF2-40B4-BE49-F238E27FC236}">
                <a16:creationId xmlns:a16="http://schemas.microsoft.com/office/drawing/2014/main" id="{E02214EB-08B0-264A-85A5-18B9DEBACB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392256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47;p83">
            <a:extLst>
              <a:ext uri="{FF2B5EF4-FFF2-40B4-BE49-F238E27FC236}">
                <a16:creationId xmlns:a16="http://schemas.microsoft.com/office/drawing/2014/main" id="{579BB668-A6A3-0649-B4B7-6E200F44F9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2611580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ru-RU" sz="2400" dirty="0"/>
              <a:t>Знакомство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Технические моменты</a:t>
            </a:r>
            <a:endParaRPr dirty="0"/>
          </a:p>
        </p:txBody>
      </p:sp>
      <p:pic>
        <p:nvPicPr>
          <p:cNvPr id="335" name="Google Shape;335;p5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23699"/>
            <a:ext cx="622800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2547150"/>
            <a:ext cx="622800" cy="6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Стек технологий: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Python 3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, virtual environment (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conda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poertry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Пакетные менеджеры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pip / conda 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Git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Github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512846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инструменты будем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использовать: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Jupyter notebook 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VSCode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PyCharm</a:t>
            </a: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762975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 на курсе: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разработка алгоритмов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рименение алгоритмов для решения практических задач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применение популярных фреймворков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50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3762975"/>
            <a:ext cx="622800" cy="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Проекты выполненные студентами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Проекты студентов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23D37-2F38-AE43-9D46-FB37EB703A26}"/>
              </a:ext>
            </a:extLst>
          </p:cNvPr>
          <p:cNvSpPr txBox="1"/>
          <p:nvPr/>
        </p:nvSpPr>
        <p:spPr>
          <a:xfrm>
            <a:off x="500550" y="986700"/>
            <a:ext cx="8459343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b="1" dirty="0"/>
              <a:t>Вы все имеете возможность опубликовать ваш курсовой проект в нашем канале на сайте </a:t>
            </a:r>
            <a:r>
              <a:rPr lang="en-US" b="1" dirty="0" err="1">
                <a:hlinkClick r:id="rId3"/>
              </a:rPr>
              <a:t>habr.com</a:t>
            </a:r>
            <a:endParaRPr lang="ru-RU" b="1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Рекомендательная</a:t>
            </a:r>
            <a:r>
              <a:rPr lang="en-US" dirty="0"/>
              <a:t>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торговой</a:t>
            </a:r>
            <a:r>
              <a:rPr lang="en-US" dirty="0"/>
              <a:t> </a:t>
            </a:r>
            <a:r>
              <a:rPr lang="en-US" dirty="0" err="1"/>
              <a:t>сети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https://habr.com/ru/companies/otus/articles/648891/</a:t>
            </a:r>
            <a:r>
              <a:rPr lang="ru-RU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Тематическое моделирование форума </a:t>
            </a:r>
            <a:r>
              <a:rPr lang="en-US" dirty="0">
                <a:hlinkClick r:id="rId5"/>
              </a:rPr>
              <a:t>https://habr.com/ru/companies/otus/articles/503398/</a:t>
            </a: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 Предсказание </a:t>
            </a:r>
            <a:r>
              <a:rPr lang="ru-RU" dirty="0" err="1"/>
              <a:t>горимости</a:t>
            </a:r>
            <a:r>
              <a:rPr lang="ru-RU" dirty="0"/>
              <a:t> территорий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https://habr.com/ru/companies/otus/articles/675954/</a:t>
            </a:r>
            <a:r>
              <a:rPr lang="en-US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Тематическое моделирование сообществ в </a:t>
            </a:r>
            <a:r>
              <a:rPr lang="en-US" dirty="0"/>
              <a:t>Telegram </a:t>
            </a:r>
            <a:r>
              <a:rPr lang="en-US" dirty="0">
                <a:hlinkClick r:id="rId7"/>
              </a:rPr>
              <a:t>https://habr.com/ru/companies/otus/articles/672450/</a:t>
            </a:r>
            <a:r>
              <a:rPr lang="en-US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Обработка временных рядов и байесовские модели для распознавания рукописного текста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https://habr.com/ru/companies/otus/articles/651895/</a:t>
            </a:r>
            <a:r>
              <a:rPr lang="en-US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Анализ шедевров живописи </a:t>
            </a:r>
            <a:r>
              <a:rPr lang="en-US" dirty="0">
                <a:hlinkClick r:id="rId9"/>
              </a:rPr>
              <a:t>https://habr.com/ru/companies/otus/articles/504806/</a:t>
            </a:r>
            <a:r>
              <a:rPr lang="ru-RU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Построение векторов личности по характеристикам человека </a:t>
            </a:r>
            <a:r>
              <a:rPr lang="en-US" dirty="0">
                <a:hlinkClick r:id="rId10"/>
              </a:rPr>
              <a:t>https://habr.com/ru/companies/otus/articles/675898/</a:t>
            </a:r>
            <a:r>
              <a:rPr lang="ru-RU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Machine</a:t>
            </a:r>
            <a:r>
              <a:rPr lang="ru" sz="4900" dirty="0"/>
              <a:t> Learning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Место</a:t>
            </a:r>
            <a:r>
              <a:rPr lang="ru" dirty="0"/>
              <a:t> машинного обучения</a:t>
            </a:r>
            <a:endParaRPr dirty="0"/>
          </a:p>
        </p:txBody>
      </p:sp>
      <p:pic>
        <p:nvPicPr>
          <p:cNvPr id="325" name="Google Shape;32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6551" y="985329"/>
            <a:ext cx="4970898" cy="415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Тр</a:t>
            </a:r>
            <a:r>
              <a:rPr lang="ru-RU" dirty="0"/>
              <a:t>и</a:t>
            </a:r>
            <a:r>
              <a:rPr lang="ru" dirty="0"/>
              <a:t> парадигмы машинного обучения</a:t>
            </a:r>
            <a:endParaRPr dirty="0"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068" y="985329"/>
            <a:ext cx="6199864" cy="4158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948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/>
        </p:nvSpPr>
        <p:spPr>
          <a:xfrm>
            <a:off x="197494" y="3597909"/>
            <a:ext cx="8641705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Обучение с подкреплением</a:t>
            </a:r>
            <a:endParaRPr sz="1200" b="1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Агент взаимодействует со средой методом проб и ошибок, чтобы выработать наиболее оптимальное поведение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максимизации получаемого вознаграждения.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Агент своими действиями может влиять на последующие состояния среды и получаемое вознаграждение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(в том числе отложенное).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https://otus.ru/lessons/reinforcement-learning-cours/</a:t>
            </a: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Три парадигмы машинного обучения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924AF-833D-D94B-AA07-D19892893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2" y="1195426"/>
            <a:ext cx="3482225" cy="1953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1D4F1-8530-D443-A772-64D4E93E7018}"/>
              </a:ext>
            </a:extLst>
          </p:cNvPr>
          <p:cNvSpPr txBox="1"/>
          <p:nvPr/>
        </p:nvSpPr>
        <p:spPr>
          <a:xfrm>
            <a:off x="3614057" y="1110201"/>
            <a:ext cx="52251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Обучение с учителем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Модель обучается на основе прецедентов (пары стимул-реакция), с целью восстановления / приближения потенциальной функциональной связи между входными и выходными сигналами.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Обучение без учителя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Модель обучается с целью обнаружения структуры в некотором пространстве объектов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(внутренние взаимосвязи, зависимости, закономерности).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890C84-D27A-BD48-9093-2272F13E250F}"/>
              </a:ext>
            </a:extLst>
          </p:cNvPr>
          <p:cNvSpPr/>
          <p:nvPr/>
        </p:nvSpPr>
        <p:spPr>
          <a:xfrm>
            <a:off x="3657600" y="1110201"/>
            <a:ext cx="5044542" cy="2038433"/>
          </a:xfrm>
          <a:prstGeom prst="roundRect">
            <a:avLst>
              <a:gd name="adj" fmla="val 793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76C4-96A4-314B-ACEB-15F5BE54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Software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342B6-76BF-224A-9C1B-2D128F3E4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1"/>
          <a:stretch/>
        </p:blipFill>
        <p:spPr>
          <a:xfrm>
            <a:off x="311700" y="1479691"/>
            <a:ext cx="4018007" cy="276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D17F3-48DC-A140-BA5A-3684A310B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04" b="27626"/>
          <a:stretch/>
        </p:blipFill>
        <p:spPr>
          <a:xfrm>
            <a:off x="4814295" y="1479691"/>
            <a:ext cx="4084228" cy="27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90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914F0-D94C-9547-9686-BBFDDE8B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Задача: кошка или собака</a:t>
            </a:r>
            <a:endParaRPr lang="en-US" dirty="0"/>
          </a:p>
        </p:txBody>
      </p:sp>
      <p:pic>
        <p:nvPicPr>
          <p:cNvPr id="4" name="Google Shape;260;gaf7c1d9c3d_0_100" descr="Google Shape;260;gaf7c1d9c3d_0_100">
            <a:extLst>
              <a:ext uri="{FF2B5EF4-FFF2-40B4-BE49-F238E27FC236}">
                <a16:creationId xmlns:a16="http://schemas.microsoft.com/office/drawing/2014/main" id="{04D9B734-C5DB-7B4A-86D8-9AC656C0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5" y="1153161"/>
            <a:ext cx="6834527" cy="38387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8594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160" name="Google Shape;16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5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5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5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br>
              <a:rPr lang="en-US" sz="15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 Pro </a:t>
            </a: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202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02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5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5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0726" y="2148424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43BC-6A80-0B48-974C-0AB5FBCB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 </a:t>
            </a:r>
            <a:r>
              <a:rPr lang="en-US" dirty="0"/>
              <a:t>vs</a:t>
            </a:r>
            <a:br>
              <a:rPr lang="ru-RU" dirty="0"/>
            </a:br>
            <a:r>
              <a:rPr lang="ru-RU" dirty="0"/>
              <a:t>традиционное программирование</a:t>
            </a:r>
            <a:endParaRPr lang="en-US" dirty="0"/>
          </a:p>
        </p:txBody>
      </p:sp>
      <p:grpSp>
        <p:nvGrpSpPr>
          <p:cNvPr id="4" name="Google Shape;308;gaf7c1d9c3d_0_148">
            <a:extLst>
              <a:ext uri="{FF2B5EF4-FFF2-40B4-BE49-F238E27FC236}">
                <a16:creationId xmlns:a16="http://schemas.microsoft.com/office/drawing/2014/main" id="{E844D687-472B-2248-9E7C-5607ADE25BA6}"/>
              </a:ext>
            </a:extLst>
          </p:cNvPr>
          <p:cNvGrpSpPr/>
          <p:nvPr/>
        </p:nvGrpSpPr>
        <p:grpSpPr>
          <a:xfrm>
            <a:off x="3419886" y="2455485"/>
            <a:ext cx="2304227" cy="863777"/>
            <a:chOff x="-1" y="0"/>
            <a:chExt cx="3072302" cy="1151700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1155120E-04E2-144E-99E9-2AC2B2BEE52D}"/>
                </a:ext>
              </a:extLst>
            </p:cNvPr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6" name="Computer">
              <a:extLst>
                <a:ext uri="{FF2B5EF4-FFF2-40B4-BE49-F238E27FC236}">
                  <a16:creationId xmlns:a16="http://schemas.microsoft.com/office/drawing/2014/main" id="{BE4B0D49-C5F5-D44C-BD9F-93CA5EB50F1C}"/>
                </a:ext>
              </a:extLst>
            </p:cNvPr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7" name="Google Shape;309;gaf7c1d9c3d_0_148">
            <a:extLst>
              <a:ext uri="{FF2B5EF4-FFF2-40B4-BE49-F238E27FC236}">
                <a16:creationId xmlns:a16="http://schemas.microsoft.com/office/drawing/2014/main" id="{E7F5699E-51E6-374B-92A5-B3C62ACC4871}"/>
              </a:ext>
            </a:extLst>
          </p:cNvPr>
          <p:cNvGrpSpPr/>
          <p:nvPr/>
        </p:nvGrpSpPr>
        <p:grpSpPr>
          <a:xfrm>
            <a:off x="785346" y="2204498"/>
            <a:ext cx="1800226" cy="501977"/>
            <a:chOff x="0" y="0"/>
            <a:chExt cx="2400300" cy="669300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C04A12AE-B9D0-5E40-9861-7403FF083791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9" name="Data">
              <a:extLst>
                <a:ext uri="{FF2B5EF4-FFF2-40B4-BE49-F238E27FC236}">
                  <a16:creationId xmlns:a16="http://schemas.microsoft.com/office/drawing/2014/main" id="{62EA0BA7-7121-894D-B057-482F1BC0CD14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Данные</a:t>
              </a:r>
              <a:endParaRPr sz="1800" dirty="0"/>
            </a:p>
          </p:txBody>
        </p:sp>
      </p:grpSp>
      <p:grpSp>
        <p:nvGrpSpPr>
          <p:cNvPr id="10" name="Google Shape;310;gaf7c1d9c3d_0_148">
            <a:extLst>
              <a:ext uri="{FF2B5EF4-FFF2-40B4-BE49-F238E27FC236}">
                <a16:creationId xmlns:a16="http://schemas.microsoft.com/office/drawing/2014/main" id="{D41BC859-E925-784D-B316-2B80499D7C05}"/>
              </a:ext>
            </a:extLst>
          </p:cNvPr>
          <p:cNvGrpSpPr/>
          <p:nvPr/>
        </p:nvGrpSpPr>
        <p:grpSpPr>
          <a:xfrm>
            <a:off x="6426351" y="2636351"/>
            <a:ext cx="1800226" cy="501977"/>
            <a:chOff x="0" y="0"/>
            <a:chExt cx="2400300" cy="66930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27D1E655-8915-1043-A374-0ABD9DA80219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12" name="Answer">
              <a:extLst>
                <a:ext uri="{FF2B5EF4-FFF2-40B4-BE49-F238E27FC236}">
                  <a16:creationId xmlns:a16="http://schemas.microsoft.com/office/drawing/2014/main" id="{D4910811-08B0-FB4F-83BC-EBACBE31916C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Ответ</a:t>
              </a:r>
              <a:endParaRPr sz="1800" dirty="0"/>
            </a:p>
          </p:txBody>
        </p:sp>
      </p:grpSp>
      <p:grpSp>
        <p:nvGrpSpPr>
          <p:cNvPr id="13" name="Google Shape;311;gaf7c1d9c3d_0_148">
            <a:extLst>
              <a:ext uri="{FF2B5EF4-FFF2-40B4-BE49-F238E27FC236}">
                <a16:creationId xmlns:a16="http://schemas.microsoft.com/office/drawing/2014/main" id="{E1A0EB03-1D85-D045-942F-661635811B9B}"/>
              </a:ext>
            </a:extLst>
          </p:cNvPr>
          <p:cNvGrpSpPr/>
          <p:nvPr/>
        </p:nvGrpSpPr>
        <p:grpSpPr>
          <a:xfrm>
            <a:off x="785346" y="3087628"/>
            <a:ext cx="1800226" cy="501977"/>
            <a:chOff x="0" y="0"/>
            <a:chExt cx="2400300" cy="669300"/>
          </a:xfrm>
        </p:grpSpPr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2C88BA06-0465-A643-A6CF-5B9D27DCFCF4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15" name="Algorithm">
              <a:extLst>
                <a:ext uri="{FF2B5EF4-FFF2-40B4-BE49-F238E27FC236}">
                  <a16:creationId xmlns:a16="http://schemas.microsoft.com/office/drawing/2014/main" id="{B0D3E655-DDC5-E24D-8369-544F19EE12B8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Алгоритм</a:t>
              </a:r>
              <a:endParaRPr sz="1800" dirty="0"/>
            </a:p>
          </p:txBody>
        </p:sp>
      </p:grpSp>
      <p:sp>
        <p:nvSpPr>
          <p:cNvPr id="16" name="Google Shape;312;gaf7c1d9c3d_0_148">
            <a:extLst>
              <a:ext uri="{FF2B5EF4-FFF2-40B4-BE49-F238E27FC236}">
                <a16:creationId xmlns:a16="http://schemas.microsoft.com/office/drawing/2014/main" id="{97B531BA-5233-5340-A09E-278BB99EC533}"/>
              </a:ext>
            </a:extLst>
          </p:cNvPr>
          <p:cNvSpPr/>
          <p:nvPr/>
        </p:nvSpPr>
        <p:spPr>
          <a:xfrm>
            <a:off x="2599859" y="2592299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17" name="Google Shape;313;gaf7c1d9c3d_0_148">
            <a:extLst>
              <a:ext uri="{FF2B5EF4-FFF2-40B4-BE49-F238E27FC236}">
                <a16:creationId xmlns:a16="http://schemas.microsoft.com/office/drawing/2014/main" id="{3521CABD-9862-6441-A6D4-5267FB5BCCEF}"/>
              </a:ext>
            </a:extLst>
          </p:cNvPr>
          <p:cNvSpPr/>
          <p:nvPr/>
        </p:nvSpPr>
        <p:spPr>
          <a:xfrm flipV="1">
            <a:off x="2585571" y="2988965"/>
            <a:ext cx="834301" cy="349650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18" name="Google Shape;314;gaf7c1d9c3d_0_148">
            <a:extLst>
              <a:ext uri="{FF2B5EF4-FFF2-40B4-BE49-F238E27FC236}">
                <a16:creationId xmlns:a16="http://schemas.microsoft.com/office/drawing/2014/main" id="{F92D993A-1C4E-2846-A0BB-F20660FC6685}"/>
              </a:ext>
            </a:extLst>
          </p:cNvPr>
          <p:cNvSpPr/>
          <p:nvPr/>
        </p:nvSpPr>
        <p:spPr>
          <a:xfrm flipV="1">
            <a:off x="5724111" y="2882874"/>
            <a:ext cx="680400" cy="4501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910625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43BC-6A80-0B48-974C-0AB5FBCB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 </a:t>
            </a:r>
            <a:r>
              <a:rPr lang="en-US" dirty="0"/>
              <a:t>vs</a:t>
            </a:r>
            <a:br>
              <a:rPr lang="ru-RU" dirty="0"/>
            </a:br>
            <a:r>
              <a:rPr lang="ru-RU" dirty="0"/>
              <a:t>традиционное программирование</a:t>
            </a:r>
            <a:endParaRPr lang="en-US" dirty="0"/>
          </a:p>
        </p:txBody>
      </p:sp>
      <p:grpSp>
        <p:nvGrpSpPr>
          <p:cNvPr id="4" name="Google Shape;308;gaf7c1d9c3d_0_148">
            <a:extLst>
              <a:ext uri="{FF2B5EF4-FFF2-40B4-BE49-F238E27FC236}">
                <a16:creationId xmlns:a16="http://schemas.microsoft.com/office/drawing/2014/main" id="{E844D687-472B-2248-9E7C-5607ADE25BA6}"/>
              </a:ext>
            </a:extLst>
          </p:cNvPr>
          <p:cNvGrpSpPr/>
          <p:nvPr/>
        </p:nvGrpSpPr>
        <p:grpSpPr>
          <a:xfrm>
            <a:off x="3419886" y="2455485"/>
            <a:ext cx="2304227" cy="863777"/>
            <a:chOff x="-1" y="0"/>
            <a:chExt cx="3072302" cy="1151700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1155120E-04E2-144E-99E9-2AC2B2BEE52D}"/>
                </a:ext>
              </a:extLst>
            </p:cNvPr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6" name="Computer">
              <a:extLst>
                <a:ext uri="{FF2B5EF4-FFF2-40B4-BE49-F238E27FC236}">
                  <a16:creationId xmlns:a16="http://schemas.microsoft.com/office/drawing/2014/main" id="{BE4B0D49-C5F5-D44C-BD9F-93CA5EB50F1C}"/>
                </a:ext>
              </a:extLst>
            </p:cNvPr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7" name="Google Shape;309;gaf7c1d9c3d_0_148">
            <a:extLst>
              <a:ext uri="{FF2B5EF4-FFF2-40B4-BE49-F238E27FC236}">
                <a16:creationId xmlns:a16="http://schemas.microsoft.com/office/drawing/2014/main" id="{E7F5699E-51E6-374B-92A5-B3C62ACC4871}"/>
              </a:ext>
            </a:extLst>
          </p:cNvPr>
          <p:cNvGrpSpPr/>
          <p:nvPr/>
        </p:nvGrpSpPr>
        <p:grpSpPr>
          <a:xfrm>
            <a:off x="785346" y="2204498"/>
            <a:ext cx="1800226" cy="501977"/>
            <a:chOff x="0" y="0"/>
            <a:chExt cx="2400300" cy="669300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C04A12AE-B9D0-5E40-9861-7403FF083791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Data">
                  <a:extLst>
                    <a:ext uri="{FF2B5EF4-FFF2-40B4-BE49-F238E27FC236}">
                      <a16:creationId xmlns:a16="http://schemas.microsoft.com/office/drawing/2014/main" id="{62EA0BA7-7121-894D-B057-482F1BC0CD14}"/>
                    </a:ext>
                  </a:extLst>
                </p:cNvPr>
                <p:cNvSpPr txBox="1"/>
                <p:nvPr/>
              </p:nvSpPr>
              <p:spPr>
                <a:xfrm>
                  <a:off x="64775" y="103840"/>
                  <a:ext cx="2270751" cy="4616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34274" tIns="34274" rIns="34274" bIns="34274" numCol="1" anchor="ctr">
                  <a:spAutoFit/>
                </a:bodyPr>
                <a:lstStyle>
                  <a:lvl1pPr algn="ctr">
                    <a:defRPr sz="2400">
                      <a:solidFill>
                        <a:srgbClr val="171717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</a:lstStyle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sz="1800" dirty="0"/>
                </a:p>
              </p:txBody>
            </p:sp>
          </mc:Choice>
          <mc:Fallback>
            <p:sp>
              <p:nvSpPr>
                <p:cNvPr id="9" name="Data">
                  <a:extLst>
                    <a:ext uri="{FF2B5EF4-FFF2-40B4-BE49-F238E27FC236}">
                      <a16:creationId xmlns:a16="http://schemas.microsoft.com/office/drawing/2014/main" id="{62EA0BA7-7121-894D-B057-482F1BC0C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5" y="103840"/>
                  <a:ext cx="2270751" cy="4616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oogle Shape;310;gaf7c1d9c3d_0_148">
            <a:extLst>
              <a:ext uri="{FF2B5EF4-FFF2-40B4-BE49-F238E27FC236}">
                <a16:creationId xmlns:a16="http://schemas.microsoft.com/office/drawing/2014/main" id="{D41BC859-E925-784D-B316-2B80499D7C05}"/>
              </a:ext>
            </a:extLst>
          </p:cNvPr>
          <p:cNvGrpSpPr/>
          <p:nvPr/>
        </p:nvGrpSpPr>
        <p:grpSpPr>
          <a:xfrm>
            <a:off x="6426351" y="2636351"/>
            <a:ext cx="1800226" cy="501977"/>
            <a:chOff x="0" y="0"/>
            <a:chExt cx="2400300" cy="66930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27D1E655-8915-1043-A374-0ABD9DA80219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12" name="Answer">
              <a:extLst>
                <a:ext uri="{FF2B5EF4-FFF2-40B4-BE49-F238E27FC236}">
                  <a16:creationId xmlns:a16="http://schemas.microsoft.com/office/drawing/2014/main" id="{D4910811-08B0-FB4F-83BC-EBACBE31916C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n-US" sz="1800" dirty="0"/>
                <a:t>300</a:t>
              </a:r>
              <a:endParaRPr sz="1800" dirty="0"/>
            </a:p>
          </p:txBody>
        </p:sp>
      </p:grpSp>
      <p:grpSp>
        <p:nvGrpSpPr>
          <p:cNvPr id="13" name="Google Shape;311;gaf7c1d9c3d_0_148">
            <a:extLst>
              <a:ext uri="{FF2B5EF4-FFF2-40B4-BE49-F238E27FC236}">
                <a16:creationId xmlns:a16="http://schemas.microsoft.com/office/drawing/2014/main" id="{E1A0EB03-1D85-D045-942F-661635811B9B}"/>
              </a:ext>
            </a:extLst>
          </p:cNvPr>
          <p:cNvGrpSpPr/>
          <p:nvPr/>
        </p:nvGrpSpPr>
        <p:grpSpPr>
          <a:xfrm>
            <a:off x="785346" y="3087628"/>
            <a:ext cx="1800226" cy="501977"/>
            <a:chOff x="0" y="0"/>
            <a:chExt cx="2400300" cy="669300"/>
          </a:xfrm>
        </p:grpSpPr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2C88BA06-0465-A643-A6CF-5B9D27DCFCF4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Algorithm">
                  <a:extLst>
                    <a:ext uri="{FF2B5EF4-FFF2-40B4-BE49-F238E27FC236}">
                      <a16:creationId xmlns:a16="http://schemas.microsoft.com/office/drawing/2014/main" id="{B0D3E655-DDC5-E24D-8369-544F19EE12B8}"/>
                    </a:ext>
                  </a:extLst>
                </p:cNvPr>
                <p:cNvSpPr txBox="1"/>
                <p:nvPr/>
              </p:nvSpPr>
              <p:spPr>
                <a:xfrm>
                  <a:off x="64775" y="103840"/>
                  <a:ext cx="2270751" cy="4616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34274" tIns="34274" rIns="34274" bIns="34274" numCol="1" anchor="ctr">
                  <a:spAutoFit/>
                </a:bodyPr>
                <a:lstStyle>
                  <a:lvl1pPr algn="ctr">
                    <a:defRPr sz="2400">
                      <a:solidFill>
                        <a:srgbClr val="171717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</a:lstStyle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=60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sz="1800" dirty="0"/>
                </a:p>
              </p:txBody>
            </p:sp>
          </mc:Choice>
          <mc:Fallback>
            <p:sp>
              <p:nvSpPr>
                <p:cNvPr id="15" name="Algorithm">
                  <a:extLst>
                    <a:ext uri="{FF2B5EF4-FFF2-40B4-BE49-F238E27FC236}">
                      <a16:creationId xmlns:a16="http://schemas.microsoft.com/office/drawing/2014/main" id="{B0D3E655-DDC5-E24D-8369-544F19EE1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5" y="103840"/>
                  <a:ext cx="2270751" cy="461619"/>
                </a:xfrm>
                <a:prstGeom prst="rect">
                  <a:avLst/>
                </a:prstGeom>
                <a:blipFill>
                  <a:blip r:embed="rId3"/>
                  <a:stretch>
                    <a:fillRect b="-1785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Google Shape;312;gaf7c1d9c3d_0_148">
            <a:extLst>
              <a:ext uri="{FF2B5EF4-FFF2-40B4-BE49-F238E27FC236}">
                <a16:creationId xmlns:a16="http://schemas.microsoft.com/office/drawing/2014/main" id="{97B531BA-5233-5340-A09E-278BB99EC533}"/>
              </a:ext>
            </a:extLst>
          </p:cNvPr>
          <p:cNvSpPr/>
          <p:nvPr/>
        </p:nvSpPr>
        <p:spPr>
          <a:xfrm>
            <a:off x="2599859" y="2592299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17" name="Google Shape;313;gaf7c1d9c3d_0_148">
            <a:extLst>
              <a:ext uri="{FF2B5EF4-FFF2-40B4-BE49-F238E27FC236}">
                <a16:creationId xmlns:a16="http://schemas.microsoft.com/office/drawing/2014/main" id="{3521CABD-9862-6441-A6D4-5267FB5BCCEF}"/>
              </a:ext>
            </a:extLst>
          </p:cNvPr>
          <p:cNvSpPr/>
          <p:nvPr/>
        </p:nvSpPr>
        <p:spPr>
          <a:xfrm flipV="1">
            <a:off x="2585571" y="2988965"/>
            <a:ext cx="834301" cy="349650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18" name="Google Shape;314;gaf7c1d9c3d_0_148">
            <a:extLst>
              <a:ext uri="{FF2B5EF4-FFF2-40B4-BE49-F238E27FC236}">
                <a16:creationId xmlns:a16="http://schemas.microsoft.com/office/drawing/2014/main" id="{F92D993A-1C4E-2846-A0BB-F20660FC6685}"/>
              </a:ext>
            </a:extLst>
          </p:cNvPr>
          <p:cNvSpPr/>
          <p:nvPr/>
        </p:nvSpPr>
        <p:spPr>
          <a:xfrm flipV="1">
            <a:off x="5724111" y="2882874"/>
            <a:ext cx="680400" cy="4501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471120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43BC-6A80-0B48-974C-0AB5FBCB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 </a:t>
            </a:r>
            <a:r>
              <a:rPr lang="en-US" dirty="0"/>
              <a:t>vs</a:t>
            </a:r>
            <a:br>
              <a:rPr lang="ru-RU" dirty="0"/>
            </a:br>
            <a:r>
              <a:rPr lang="ru-RU" dirty="0"/>
              <a:t>традиционное программирование</a:t>
            </a:r>
            <a:endParaRPr lang="en-US" dirty="0"/>
          </a:p>
        </p:txBody>
      </p:sp>
      <p:grpSp>
        <p:nvGrpSpPr>
          <p:cNvPr id="19" name="Google Shape;308;gaf7c1d9c3d_0_148">
            <a:extLst>
              <a:ext uri="{FF2B5EF4-FFF2-40B4-BE49-F238E27FC236}">
                <a16:creationId xmlns:a16="http://schemas.microsoft.com/office/drawing/2014/main" id="{BE09A44F-0CB8-A148-8697-47AF331A7AEF}"/>
              </a:ext>
            </a:extLst>
          </p:cNvPr>
          <p:cNvGrpSpPr/>
          <p:nvPr/>
        </p:nvGrpSpPr>
        <p:grpSpPr>
          <a:xfrm>
            <a:off x="3358641" y="2033768"/>
            <a:ext cx="2304227" cy="863777"/>
            <a:chOff x="-1" y="0"/>
            <a:chExt cx="3072302" cy="1151700"/>
          </a:xfrm>
        </p:grpSpPr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65889011-A3D0-2545-A4CB-98AEF8DCA39D}"/>
                </a:ext>
              </a:extLst>
            </p:cNvPr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21" name="Computer">
              <a:extLst>
                <a:ext uri="{FF2B5EF4-FFF2-40B4-BE49-F238E27FC236}">
                  <a16:creationId xmlns:a16="http://schemas.microsoft.com/office/drawing/2014/main" id="{F87AC29E-0BEF-8640-A275-F125E13F1E29}"/>
                </a:ext>
              </a:extLst>
            </p:cNvPr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22" name="Google Shape;309;gaf7c1d9c3d_0_148">
            <a:extLst>
              <a:ext uri="{FF2B5EF4-FFF2-40B4-BE49-F238E27FC236}">
                <a16:creationId xmlns:a16="http://schemas.microsoft.com/office/drawing/2014/main" id="{F3DF6DFC-CB77-4647-8F8C-1ABC891812DA}"/>
              </a:ext>
            </a:extLst>
          </p:cNvPr>
          <p:cNvGrpSpPr/>
          <p:nvPr/>
        </p:nvGrpSpPr>
        <p:grpSpPr>
          <a:xfrm>
            <a:off x="724101" y="1782781"/>
            <a:ext cx="1800226" cy="501977"/>
            <a:chOff x="0" y="0"/>
            <a:chExt cx="2400300" cy="669300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980CE0B1-A402-7B45-BBF8-D2D9C366400D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24" name="Data">
              <a:extLst>
                <a:ext uri="{FF2B5EF4-FFF2-40B4-BE49-F238E27FC236}">
                  <a16:creationId xmlns:a16="http://schemas.microsoft.com/office/drawing/2014/main" id="{C1064D1F-CB38-2B4B-B09A-2FA68FAD7020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Данные</a:t>
              </a:r>
              <a:endParaRPr sz="1800" dirty="0"/>
            </a:p>
          </p:txBody>
        </p:sp>
      </p:grpSp>
      <p:grpSp>
        <p:nvGrpSpPr>
          <p:cNvPr id="25" name="Google Shape;310;gaf7c1d9c3d_0_148">
            <a:extLst>
              <a:ext uri="{FF2B5EF4-FFF2-40B4-BE49-F238E27FC236}">
                <a16:creationId xmlns:a16="http://schemas.microsoft.com/office/drawing/2014/main" id="{F8114B3B-3988-E045-90C7-8D05AAEDE17E}"/>
              </a:ext>
            </a:extLst>
          </p:cNvPr>
          <p:cNvGrpSpPr/>
          <p:nvPr/>
        </p:nvGrpSpPr>
        <p:grpSpPr>
          <a:xfrm>
            <a:off x="6365106" y="2214634"/>
            <a:ext cx="1800226" cy="501977"/>
            <a:chOff x="0" y="0"/>
            <a:chExt cx="2400300" cy="669300"/>
          </a:xfrm>
        </p:grpSpPr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70F5B771-B305-F846-A065-CFF18AE5D71C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27" name="Answer">
              <a:extLst>
                <a:ext uri="{FF2B5EF4-FFF2-40B4-BE49-F238E27FC236}">
                  <a16:creationId xmlns:a16="http://schemas.microsoft.com/office/drawing/2014/main" id="{173B278A-ADD3-4843-AB5A-A3B7AF90AA78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Ответ</a:t>
              </a:r>
              <a:endParaRPr sz="1800" dirty="0"/>
            </a:p>
          </p:txBody>
        </p:sp>
      </p:grpSp>
      <p:grpSp>
        <p:nvGrpSpPr>
          <p:cNvPr id="28" name="Google Shape;311;gaf7c1d9c3d_0_148">
            <a:extLst>
              <a:ext uri="{FF2B5EF4-FFF2-40B4-BE49-F238E27FC236}">
                <a16:creationId xmlns:a16="http://schemas.microsoft.com/office/drawing/2014/main" id="{7BA22C56-66BE-164B-A5E8-B73218368A92}"/>
              </a:ext>
            </a:extLst>
          </p:cNvPr>
          <p:cNvGrpSpPr/>
          <p:nvPr/>
        </p:nvGrpSpPr>
        <p:grpSpPr>
          <a:xfrm>
            <a:off x="724101" y="2665911"/>
            <a:ext cx="1800226" cy="501977"/>
            <a:chOff x="0" y="0"/>
            <a:chExt cx="2400300" cy="669300"/>
          </a:xfrm>
        </p:grpSpPr>
        <p:sp>
          <p:nvSpPr>
            <p:cNvPr id="29" name="Rectangle">
              <a:extLst>
                <a:ext uri="{FF2B5EF4-FFF2-40B4-BE49-F238E27FC236}">
                  <a16:creationId xmlns:a16="http://schemas.microsoft.com/office/drawing/2014/main" id="{A5E4AB25-18E6-F849-BA7D-26C8D0DD73E5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0" name="Algorithm">
              <a:extLst>
                <a:ext uri="{FF2B5EF4-FFF2-40B4-BE49-F238E27FC236}">
                  <a16:creationId xmlns:a16="http://schemas.microsoft.com/office/drawing/2014/main" id="{78946988-6FAA-6A4B-83EA-8D69E6300AE4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Алгоритм</a:t>
              </a:r>
              <a:endParaRPr sz="1800" dirty="0"/>
            </a:p>
          </p:txBody>
        </p:sp>
      </p:grpSp>
      <p:sp>
        <p:nvSpPr>
          <p:cNvPr id="31" name="Google Shape;312;gaf7c1d9c3d_0_148">
            <a:extLst>
              <a:ext uri="{FF2B5EF4-FFF2-40B4-BE49-F238E27FC236}">
                <a16:creationId xmlns:a16="http://schemas.microsoft.com/office/drawing/2014/main" id="{A1F3C4D9-C4B3-2B42-8A00-AE1095F66D18}"/>
              </a:ext>
            </a:extLst>
          </p:cNvPr>
          <p:cNvSpPr/>
          <p:nvPr/>
        </p:nvSpPr>
        <p:spPr>
          <a:xfrm>
            <a:off x="2538614" y="2170582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32" name="Google Shape;313;gaf7c1d9c3d_0_148">
            <a:extLst>
              <a:ext uri="{FF2B5EF4-FFF2-40B4-BE49-F238E27FC236}">
                <a16:creationId xmlns:a16="http://schemas.microsoft.com/office/drawing/2014/main" id="{6D1D4868-BC43-214B-BA53-F3641AB88245}"/>
              </a:ext>
            </a:extLst>
          </p:cNvPr>
          <p:cNvSpPr/>
          <p:nvPr/>
        </p:nvSpPr>
        <p:spPr>
          <a:xfrm flipV="1">
            <a:off x="2524326" y="2567248"/>
            <a:ext cx="834301" cy="349650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33" name="Google Shape;314;gaf7c1d9c3d_0_148">
            <a:extLst>
              <a:ext uri="{FF2B5EF4-FFF2-40B4-BE49-F238E27FC236}">
                <a16:creationId xmlns:a16="http://schemas.microsoft.com/office/drawing/2014/main" id="{D68345D9-7699-1F48-9264-D602FAD3DC85}"/>
              </a:ext>
            </a:extLst>
          </p:cNvPr>
          <p:cNvSpPr/>
          <p:nvPr/>
        </p:nvSpPr>
        <p:spPr>
          <a:xfrm flipV="1">
            <a:off x="5662866" y="2461157"/>
            <a:ext cx="680400" cy="4501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34" name="Google Shape;315;gaf7c1d9c3d_0_148">
            <a:extLst>
              <a:ext uri="{FF2B5EF4-FFF2-40B4-BE49-F238E27FC236}">
                <a16:creationId xmlns:a16="http://schemas.microsoft.com/office/drawing/2014/main" id="{2EACEF29-08C4-604A-8D3D-700015729712}"/>
              </a:ext>
            </a:extLst>
          </p:cNvPr>
          <p:cNvGrpSpPr/>
          <p:nvPr/>
        </p:nvGrpSpPr>
        <p:grpSpPr>
          <a:xfrm>
            <a:off x="3358641" y="3731343"/>
            <a:ext cx="2304227" cy="863777"/>
            <a:chOff x="-1" y="0"/>
            <a:chExt cx="3072302" cy="1151700"/>
          </a:xfrm>
        </p:grpSpPr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2E2B80B-B41E-5348-A9F8-52B1407A1D30}"/>
                </a:ext>
              </a:extLst>
            </p:cNvPr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D9EAD3"/>
            </a:solidFill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6" name="Computer">
              <a:extLst>
                <a:ext uri="{FF2B5EF4-FFF2-40B4-BE49-F238E27FC236}">
                  <a16:creationId xmlns:a16="http://schemas.microsoft.com/office/drawing/2014/main" id="{C4342754-8DDF-8A43-824A-4CA3DEB90417}"/>
                </a:ext>
              </a:extLst>
            </p:cNvPr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37" name="Google Shape;316;gaf7c1d9c3d_0_148">
            <a:extLst>
              <a:ext uri="{FF2B5EF4-FFF2-40B4-BE49-F238E27FC236}">
                <a16:creationId xmlns:a16="http://schemas.microsoft.com/office/drawing/2014/main" id="{E737C0A8-3202-B045-A93D-7E8470173FC3}"/>
              </a:ext>
            </a:extLst>
          </p:cNvPr>
          <p:cNvGrpSpPr/>
          <p:nvPr/>
        </p:nvGrpSpPr>
        <p:grpSpPr>
          <a:xfrm>
            <a:off x="724101" y="3480356"/>
            <a:ext cx="1800226" cy="501977"/>
            <a:chOff x="0" y="0"/>
            <a:chExt cx="2400300" cy="669300"/>
          </a:xfrm>
        </p:grpSpPr>
        <p:sp>
          <p:nvSpPr>
            <p:cNvPr id="38" name="Rectangle">
              <a:extLst>
                <a:ext uri="{FF2B5EF4-FFF2-40B4-BE49-F238E27FC236}">
                  <a16:creationId xmlns:a16="http://schemas.microsoft.com/office/drawing/2014/main" id="{74EF9959-3B56-5A4A-889B-1C7B188E8309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" name="Data">
              <a:extLst>
                <a:ext uri="{FF2B5EF4-FFF2-40B4-BE49-F238E27FC236}">
                  <a16:creationId xmlns:a16="http://schemas.microsoft.com/office/drawing/2014/main" id="{BF4F91ED-C4AA-C84F-9468-18446E777846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Данные</a:t>
              </a:r>
              <a:endParaRPr sz="1800" dirty="0"/>
            </a:p>
          </p:txBody>
        </p:sp>
      </p:grpSp>
      <p:grpSp>
        <p:nvGrpSpPr>
          <p:cNvPr id="40" name="Google Shape;317;gaf7c1d9c3d_0_148">
            <a:extLst>
              <a:ext uri="{FF2B5EF4-FFF2-40B4-BE49-F238E27FC236}">
                <a16:creationId xmlns:a16="http://schemas.microsoft.com/office/drawing/2014/main" id="{FFB8BE45-1010-AB42-B9A8-D4D8CDE67678}"/>
              </a:ext>
            </a:extLst>
          </p:cNvPr>
          <p:cNvGrpSpPr/>
          <p:nvPr/>
        </p:nvGrpSpPr>
        <p:grpSpPr>
          <a:xfrm>
            <a:off x="6365106" y="3912209"/>
            <a:ext cx="1800226" cy="501977"/>
            <a:chOff x="0" y="0"/>
            <a:chExt cx="2400300" cy="669300"/>
          </a:xfrm>
        </p:grpSpPr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C28FAA5E-D64E-604A-BE74-6962495F7F5A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2" name="Algorithm">
              <a:extLst>
                <a:ext uri="{FF2B5EF4-FFF2-40B4-BE49-F238E27FC236}">
                  <a16:creationId xmlns:a16="http://schemas.microsoft.com/office/drawing/2014/main" id="{4507AE8E-C807-3F48-B4D6-A6F6464BBF0B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b="1" dirty="0">
                  <a:solidFill>
                    <a:schemeClr val="accent6">
                      <a:lumMod val="50000"/>
                    </a:schemeClr>
                  </a:solidFill>
                </a:rPr>
                <a:t>Алгоритм</a:t>
              </a:r>
              <a:endParaRPr sz="18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Google Shape;318;gaf7c1d9c3d_0_148">
            <a:extLst>
              <a:ext uri="{FF2B5EF4-FFF2-40B4-BE49-F238E27FC236}">
                <a16:creationId xmlns:a16="http://schemas.microsoft.com/office/drawing/2014/main" id="{114F6B91-9A17-8E45-BE5E-705E9599C19C}"/>
              </a:ext>
            </a:extLst>
          </p:cNvPr>
          <p:cNvGrpSpPr/>
          <p:nvPr/>
        </p:nvGrpSpPr>
        <p:grpSpPr>
          <a:xfrm>
            <a:off x="724101" y="4363485"/>
            <a:ext cx="1800226" cy="501977"/>
            <a:chOff x="0" y="0"/>
            <a:chExt cx="2400300" cy="669300"/>
          </a:xfrm>
        </p:grpSpPr>
        <p:sp>
          <p:nvSpPr>
            <p:cNvPr id="44" name="Rectangle">
              <a:extLst>
                <a:ext uri="{FF2B5EF4-FFF2-40B4-BE49-F238E27FC236}">
                  <a16:creationId xmlns:a16="http://schemas.microsoft.com/office/drawing/2014/main" id="{A2C49A50-111B-944F-AFFA-E26A6F26114D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5" name="Answer">
              <a:extLst>
                <a:ext uri="{FF2B5EF4-FFF2-40B4-BE49-F238E27FC236}">
                  <a16:creationId xmlns:a16="http://schemas.microsoft.com/office/drawing/2014/main" id="{2E31E5B7-F112-7841-A369-4276718E4702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Ответ</a:t>
              </a:r>
              <a:endParaRPr sz="1800" dirty="0"/>
            </a:p>
          </p:txBody>
        </p:sp>
      </p:grpSp>
      <p:sp>
        <p:nvSpPr>
          <p:cNvPr id="46" name="Google Shape;319;gaf7c1d9c3d_0_148">
            <a:extLst>
              <a:ext uri="{FF2B5EF4-FFF2-40B4-BE49-F238E27FC236}">
                <a16:creationId xmlns:a16="http://schemas.microsoft.com/office/drawing/2014/main" id="{DA96B25F-9085-3B4F-950E-562F27798DE3}"/>
              </a:ext>
            </a:extLst>
          </p:cNvPr>
          <p:cNvSpPr/>
          <p:nvPr/>
        </p:nvSpPr>
        <p:spPr>
          <a:xfrm>
            <a:off x="2538614" y="3868157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38761D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47" name="Google Shape;320;gaf7c1d9c3d_0_148">
            <a:extLst>
              <a:ext uri="{FF2B5EF4-FFF2-40B4-BE49-F238E27FC236}">
                <a16:creationId xmlns:a16="http://schemas.microsoft.com/office/drawing/2014/main" id="{C89A5BD6-A557-BC44-86BF-0BF0DEED85F3}"/>
              </a:ext>
            </a:extLst>
          </p:cNvPr>
          <p:cNvSpPr/>
          <p:nvPr/>
        </p:nvSpPr>
        <p:spPr>
          <a:xfrm flipV="1">
            <a:off x="2524326" y="4264823"/>
            <a:ext cx="834301" cy="349650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48" name="Google Shape;321;gaf7c1d9c3d_0_148">
            <a:extLst>
              <a:ext uri="{FF2B5EF4-FFF2-40B4-BE49-F238E27FC236}">
                <a16:creationId xmlns:a16="http://schemas.microsoft.com/office/drawing/2014/main" id="{144EC234-80DC-D749-A5E8-BE7DB4A5AB43}"/>
              </a:ext>
            </a:extLst>
          </p:cNvPr>
          <p:cNvSpPr/>
          <p:nvPr/>
        </p:nvSpPr>
        <p:spPr>
          <a:xfrm flipV="1">
            <a:off x="5662866" y="4158730"/>
            <a:ext cx="680400" cy="4501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832089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43BC-6A80-0B48-974C-0AB5FBCB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 </a:t>
            </a:r>
            <a:r>
              <a:rPr lang="en-US" dirty="0"/>
              <a:t>vs</a:t>
            </a:r>
            <a:br>
              <a:rPr lang="ru-RU" dirty="0"/>
            </a:br>
            <a:r>
              <a:rPr lang="ru-RU" dirty="0"/>
              <a:t>традиционное программирование</a:t>
            </a:r>
            <a:endParaRPr lang="en-US" dirty="0"/>
          </a:p>
        </p:txBody>
      </p:sp>
      <p:grpSp>
        <p:nvGrpSpPr>
          <p:cNvPr id="19" name="Google Shape;308;gaf7c1d9c3d_0_148">
            <a:extLst>
              <a:ext uri="{FF2B5EF4-FFF2-40B4-BE49-F238E27FC236}">
                <a16:creationId xmlns:a16="http://schemas.microsoft.com/office/drawing/2014/main" id="{BE09A44F-0CB8-A148-8697-47AF331A7AEF}"/>
              </a:ext>
            </a:extLst>
          </p:cNvPr>
          <p:cNvGrpSpPr/>
          <p:nvPr/>
        </p:nvGrpSpPr>
        <p:grpSpPr>
          <a:xfrm>
            <a:off x="3358641" y="2033768"/>
            <a:ext cx="2304227" cy="863777"/>
            <a:chOff x="-1" y="0"/>
            <a:chExt cx="3072302" cy="1151700"/>
          </a:xfrm>
        </p:grpSpPr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65889011-A3D0-2545-A4CB-98AEF8DCA39D}"/>
                </a:ext>
              </a:extLst>
            </p:cNvPr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21" name="Computer">
              <a:extLst>
                <a:ext uri="{FF2B5EF4-FFF2-40B4-BE49-F238E27FC236}">
                  <a16:creationId xmlns:a16="http://schemas.microsoft.com/office/drawing/2014/main" id="{F87AC29E-0BEF-8640-A275-F125E13F1E29}"/>
                </a:ext>
              </a:extLst>
            </p:cNvPr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22" name="Google Shape;309;gaf7c1d9c3d_0_148">
            <a:extLst>
              <a:ext uri="{FF2B5EF4-FFF2-40B4-BE49-F238E27FC236}">
                <a16:creationId xmlns:a16="http://schemas.microsoft.com/office/drawing/2014/main" id="{F3DF6DFC-CB77-4647-8F8C-1ABC891812DA}"/>
              </a:ext>
            </a:extLst>
          </p:cNvPr>
          <p:cNvGrpSpPr/>
          <p:nvPr/>
        </p:nvGrpSpPr>
        <p:grpSpPr>
          <a:xfrm>
            <a:off x="724101" y="1782781"/>
            <a:ext cx="1800226" cy="501977"/>
            <a:chOff x="0" y="0"/>
            <a:chExt cx="2400300" cy="669300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980CE0B1-A402-7B45-BBF8-D2D9C366400D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24" name="Data">
              <a:extLst>
                <a:ext uri="{FF2B5EF4-FFF2-40B4-BE49-F238E27FC236}">
                  <a16:creationId xmlns:a16="http://schemas.microsoft.com/office/drawing/2014/main" id="{C1064D1F-CB38-2B4B-B09A-2FA68FAD7020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Данные</a:t>
              </a:r>
              <a:endParaRPr sz="1800" dirty="0"/>
            </a:p>
          </p:txBody>
        </p:sp>
      </p:grpSp>
      <p:grpSp>
        <p:nvGrpSpPr>
          <p:cNvPr id="25" name="Google Shape;310;gaf7c1d9c3d_0_148">
            <a:extLst>
              <a:ext uri="{FF2B5EF4-FFF2-40B4-BE49-F238E27FC236}">
                <a16:creationId xmlns:a16="http://schemas.microsoft.com/office/drawing/2014/main" id="{F8114B3B-3988-E045-90C7-8D05AAEDE17E}"/>
              </a:ext>
            </a:extLst>
          </p:cNvPr>
          <p:cNvGrpSpPr/>
          <p:nvPr/>
        </p:nvGrpSpPr>
        <p:grpSpPr>
          <a:xfrm>
            <a:off x="6365106" y="2214634"/>
            <a:ext cx="1800226" cy="501977"/>
            <a:chOff x="0" y="0"/>
            <a:chExt cx="2400300" cy="669300"/>
          </a:xfrm>
        </p:grpSpPr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70F5B771-B305-F846-A065-CFF18AE5D71C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27" name="Answer">
              <a:extLst>
                <a:ext uri="{FF2B5EF4-FFF2-40B4-BE49-F238E27FC236}">
                  <a16:creationId xmlns:a16="http://schemas.microsoft.com/office/drawing/2014/main" id="{173B278A-ADD3-4843-AB5A-A3B7AF90AA78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Ответ</a:t>
              </a:r>
              <a:endParaRPr sz="1800" dirty="0"/>
            </a:p>
          </p:txBody>
        </p:sp>
      </p:grpSp>
      <p:grpSp>
        <p:nvGrpSpPr>
          <p:cNvPr id="28" name="Google Shape;311;gaf7c1d9c3d_0_148">
            <a:extLst>
              <a:ext uri="{FF2B5EF4-FFF2-40B4-BE49-F238E27FC236}">
                <a16:creationId xmlns:a16="http://schemas.microsoft.com/office/drawing/2014/main" id="{7BA22C56-66BE-164B-A5E8-B73218368A92}"/>
              </a:ext>
            </a:extLst>
          </p:cNvPr>
          <p:cNvGrpSpPr/>
          <p:nvPr/>
        </p:nvGrpSpPr>
        <p:grpSpPr>
          <a:xfrm>
            <a:off x="724101" y="2665911"/>
            <a:ext cx="1800226" cy="501977"/>
            <a:chOff x="0" y="0"/>
            <a:chExt cx="2400300" cy="669300"/>
          </a:xfrm>
        </p:grpSpPr>
        <p:sp>
          <p:nvSpPr>
            <p:cNvPr id="29" name="Rectangle">
              <a:extLst>
                <a:ext uri="{FF2B5EF4-FFF2-40B4-BE49-F238E27FC236}">
                  <a16:creationId xmlns:a16="http://schemas.microsoft.com/office/drawing/2014/main" id="{A5E4AB25-18E6-F849-BA7D-26C8D0DD73E5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0" name="Algorithm">
              <a:extLst>
                <a:ext uri="{FF2B5EF4-FFF2-40B4-BE49-F238E27FC236}">
                  <a16:creationId xmlns:a16="http://schemas.microsoft.com/office/drawing/2014/main" id="{78946988-6FAA-6A4B-83EA-8D69E6300AE4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Алгоритм</a:t>
              </a:r>
              <a:endParaRPr sz="1800" dirty="0"/>
            </a:p>
          </p:txBody>
        </p:sp>
      </p:grpSp>
      <p:sp>
        <p:nvSpPr>
          <p:cNvPr id="31" name="Google Shape;312;gaf7c1d9c3d_0_148">
            <a:extLst>
              <a:ext uri="{FF2B5EF4-FFF2-40B4-BE49-F238E27FC236}">
                <a16:creationId xmlns:a16="http://schemas.microsoft.com/office/drawing/2014/main" id="{A1F3C4D9-C4B3-2B42-8A00-AE1095F66D18}"/>
              </a:ext>
            </a:extLst>
          </p:cNvPr>
          <p:cNvSpPr/>
          <p:nvPr/>
        </p:nvSpPr>
        <p:spPr>
          <a:xfrm>
            <a:off x="2538614" y="2170582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32" name="Google Shape;313;gaf7c1d9c3d_0_148">
            <a:extLst>
              <a:ext uri="{FF2B5EF4-FFF2-40B4-BE49-F238E27FC236}">
                <a16:creationId xmlns:a16="http://schemas.microsoft.com/office/drawing/2014/main" id="{6D1D4868-BC43-214B-BA53-F3641AB88245}"/>
              </a:ext>
            </a:extLst>
          </p:cNvPr>
          <p:cNvSpPr/>
          <p:nvPr/>
        </p:nvSpPr>
        <p:spPr>
          <a:xfrm flipV="1">
            <a:off x="2524326" y="2567248"/>
            <a:ext cx="834301" cy="349650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33" name="Google Shape;314;gaf7c1d9c3d_0_148">
            <a:extLst>
              <a:ext uri="{FF2B5EF4-FFF2-40B4-BE49-F238E27FC236}">
                <a16:creationId xmlns:a16="http://schemas.microsoft.com/office/drawing/2014/main" id="{D68345D9-7699-1F48-9264-D602FAD3DC85}"/>
              </a:ext>
            </a:extLst>
          </p:cNvPr>
          <p:cNvSpPr/>
          <p:nvPr/>
        </p:nvSpPr>
        <p:spPr>
          <a:xfrm flipV="1">
            <a:off x="5662866" y="2461157"/>
            <a:ext cx="680400" cy="4501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34" name="Google Shape;315;gaf7c1d9c3d_0_148">
            <a:extLst>
              <a:ext uri="{FF2B5EF4-FFF2-40B4-BE49-F238E27FC236}">
                <a16:creationId xmlns:a16="http://schemas.microsoft.com/office/drawing/2014/main" id="{2EACEF29-08C4-604A-8D3D-700015729712}"/>
              </a:ext>
            </a:extLst>
          </p:cNvPr>
          <p:cNvGrpSpPr/>
          <p:nvPr/>
        </p:nvGrpSpPr>
        <p:grpSpPr>
          <a:xfrm>
            <a:off x="3358641" y="3731343"/>
            <a:ext cx="2304227" cy="863777"/>
            <a:chOff x="-1" y="0"/>
            <a:chExt cx="3072302" cy="1151700"/>
          </a:xfrm>
        </p:grpSpPr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2E2B80B-B41E-5348-A9F8-52B1407A1D30}"/>
                </a:ext>
              </a:extLst>
            </p:cNvPr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D9EAD3"/>
            </a:solidFill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6" name="Computer">
              <a:extLst>
                <a:ext uri="{FF2B5EF4-FFF2-40B4-BE49-F238E27FC236}">
                  <a16:creationId xmlns:a16="http://schemas.microsoft.com/office/drawing/2014/main" id="{C4342754-8DDF-8A43-824A-4CA3DEB90417}"/>
                </a:ext>
              </a:extLst>
            </p:cNvPr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37" name="Google Shape;316;gaf7c1d9c3d_0_148">
            <a:extLst>
              <a:ext uri="{FF2B5EF4-FFF2-40B4-BE49-F238E27FC236}">
                <a16:creationId xmlns:a16="http://schemas.microsoft.com/office/drawing/2014/main" id="{E737C0A8-3202-B045-A93D-7E8470173FC3}"/>
              </a:ext>
            </a:extLst>
          </p:cNvPr>
          <p:cNvGrpSpPr/>
          <p:nvPr/>
        </p:nvGrpSpPr>
        <p:grpSpPr>
          <a:xfrm>
            <a:off x="724101" y="3480356"/>
            <a:ext cx="1800226" cy="501977"/>
            <a:chOff x="0" y="0"/>
            <a:chExt cx="2400300" cy="669300"/>
          </a:xfrm>
        </p:grpSpPr>
        <p:sp>
          <p:nvSpPr>
            <p:cNvPr id="38" name="Rectangle">
              <a:extLst>
                <a:ext uri="{FF2B5EF4-FFF2-40B4-BE49-F238E27FC236}">
                  <a16:creationId xmlns:a16="http://schemas.microsoft.com/office/drawing/2014/main" id="{74EF9959-3B56-5A4A-889B-1C7B188E8309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" name="Data">
              <a:extLst>
                <a:ext uri="{FF2B5EF4-FFF2-40B4-BE49-F238E27FC236}">
                  <a16:creationId xmlns:a16="http://schemas.microsoft.com/office/drawing/2014/main" id="{BF4F91ED-C4AA-C84F-9468-18446E777846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Изображения</a:t>
              </a:r>
              <a:endParaRPr sz="1800" dirty="0"/>
            </a:p>
          </p:txBody>
        </p:sp>
      </p:grpSp>
      <p:grpSp>
        <p:nvGrpSpPr>
          <p:cNvPr id="40" name="Google Shape;317;gaf7c1d9c3d_0_148">
            <a:extLst>
              <a:ext uri="{FF2B5EF4-FFF2-40B4-BE49-F238E27FC236}">
                <a16:creationId xmlns:a16="http://schemas.microsoft.com/office/drawing/2014/main" id="{FFB8BE45-1010-AB42-B9A8-D4D8CDE67678}"/>
              </a:ext>
            </a:extLst>
          </p:cNvPr>
          <p:cNvGrpSpPr/>
          <p:nvPr/>
        </p:nvGrpSpPr>
        <p:grpSpPr>
          <a:xfrm>
            <a:off x="6365106" y="3912209"/>
            <a:ext cx="1800226" cy="501977"/>
            <a:chOff x="0" y="0"/>
            <a:chExt cx="2400300" cy="669300"/>
          </a:xfrm>
        </p:grpSpPr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C28FAA5E-D64E-604A-BE74-6962495F7F5A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2" name="Algorithm">
              <a:extLst>
                <a:ext uri="{FF2B5EF4-FFF2-40B4-BE49-F238E27FC236}">
                  <a16:creationId xmlns:a16="http://schemas.microsoft.com/office/drawing/2014/main" id="{4507AE8E-C807-3F48-B4D6-A6F6464BBF0B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b="1" dirty="0">
                  <a:solidFill>
                    <a:schemeClr val="accent6">
                      <a:lumMod val="50000"/>
                    </a:schemeClr>
                  </a:solidFill>
                </a:rPr>
                <a:t>Модель</a:t>
              </a:r>
              <a:endParaRPr sz="18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Google Shape;318;gaf7c1d9c3d_0_148">
            <a:extLst>
              <a:ext uri="{FF2B5EF4-FFF2-40B4-BE49-F238E27FC236}">
                <a16:creationId xmlns:a16="http://schemas.microsoft.com/office/drawing/2014/main" id="{114F6B91-9A17-8E45-BE5E-705E9599C19C}"/>
              </a:ext>
            </a:extLst>
          </p:cNvPr>
          <p:cNvGrpSpPr/>
          <p:nvPr/>
        </p:nvGrpSpPr>
        <p:grpSpPr>
          <a:xfrm>
            <a:off x="724101" y="4363485"/>
            <a:ext cx="1800226" cy="501977"/>
            <a:chOff x="0" y="0"/>
            <a:chExt cx="2400300" cy="669300"/>
          </a:xfrm>
        </p:grpSpPr>
        <p:sp>
          <p:nvSpPr>
            <p:cNvPr id="44" name="Rectangle">
              <a:extLst>
                <a:ext uri="{FF2B5EF4-FFF2-40B4-BE49-F238E27FC236}">
                  <a16:creationId xmlns:a16="http://schemas.microsoft.com/office/drawing/2014/main" id="{A2C49A50-111B-944F-AFFA-E26A6F26114D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5" name="Answer">
              <a:extLst>
                <a:ext uri="{FF2B5EF4-FFF2-40B4-BE49-F238E27FC236}">
                  <a16:creationId xmlns:a16="http://schemas.microsoft.com/office/drawing/2014/main" id="{2E31E5B7-F112-7841-A369-4276718E4702}"/>
                </a:ext>
              </a:extLst>
            </p:cNvPr>
            <p:cNvSpPr txBox="1"/>
            <p:nvPr/>
          </p:nvSpPr>
          <p:spPr>
            <a:xfrm>
              <a:off x="64775" y="124358"/>
              <a:ext cx="2270751" cy="420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600" dirty="0"/>
                <a:t>лейблы</a:t>
              </a:r>
              <a:r>
                <a:rPr lang="en-US" sz="1600" dirty="0"/>
                <a:t>: cat/dog</a:t>
              </a:r>
              <a:endParaRPr sz="1800" dirty="0"/>
            </a:p>
          </p:txBody>
        </p:sp>
      </p:grpSp>
      <p:sp>
        <p:nvSpPr>
          <p:cNvPr id="46" name="Google Shape;319;gaf7c1d9c3d_0_148">
            <a:extLst>
              <a:ext uri="{FF2B5EF4-FFF2-40B4-BE49-F238E27FC236}">
                <a16:creationId xmlns:a16="http://schemas.microsoft.com/office/drawing/2014/main" id="{DA96B25F-9085-3B4F-950E-562F27798DE3}"/>
              </a:ext>
            </a:extLst>
          </p:cNvPr>
          <p:cNvSpPr/>
          <p:nvPr/>
        </p:nvSpPr>
        <p:spPr>
          <a:xfrm>
            <a:off x="2538614" y="3868157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38761D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47" name="Google Shape;320;gaf7c1d9c3d_0_148">
            <a:extLst>
              <a:ext uri="{FF2B5EF4-FFF2-40B4-BE49-F238E27FC236}">
                <a16:creationId xmlns:a16="http://schemas.microsoft.com/office/drawing/2014/main" id="{C89A5BD6-A557-BC44-86BF-0BF0DEED85F3}"/>
              </a:ext>
            </a:extLst>
          </p:cNvPr>
          <p:cNvSpPr/>
          <p:nvPr/>
        </p:nvSpPr>
        <p:spPr>
          <a:xfrm flipV="1">
            <a:off x="2524326" y="4264823"/>
            <a:ext cx="834301" cy="349650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48" name="Google Shape;321;gaf7c1d9c3d_0_148">
            <a:extLst>
              <a:ext uri="{FF2B5EF4-FFF2-40B4-BE49-F238E27FC236}">
                <a16:creationId xmlns:a16="http://schemas.microsoft.com/office/drawing/2014/main" id="{144EC234-80DC-D749-A5E8-BE7DB4A5AB43}"/>
              </a:ext>
            </a:extLst>
          </p:cNvPr>
          <p:cNvSpPr/>
          <p:nvPr/>
        </p:nvSpPr>
        <p:spPr>
          <a:xfrm flipV="1">
            <a:off x="5662866" y="4158730"/>
            <a:ext cx="680400" cy="4501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236330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43BC-6A80-0B48-974C-0AB5FBCB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обучили</a:t>
            </a:r>
            <a:r>
              <a:rPr lang="ru-RU" dirty="0"/>
              <a:t> нашу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модель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34" name="Google Shape;315;gaf7c1d9c3d_0_148">
            <a:extLst>
              <a:ext uri="{FF2B5EF4-FFF2-40B4-BE49-F238E27FC236}">
                <a16:creationId xmlns:a16="http://schemas.microsoft.com/office/drawing/2014/main" id="{2EACEF29-08C4-604A-8D3D-700015729712}"/>
              </a:ext>
            </a:extLst>
          </p:cNvPr>
          <p:cNvGrpSpPr/>
          <p:nvPr/>
        </p:nvGrpSpPr>
        <p:grpSpPr>
          <a:xfrm>
            <a:off x="3303408" y="2411907"/>
            <a:ext cx="2304227" cy="863777"/>
            <a:chOff x="-1" y="0"/>
            <a:chExt cx="3072302" cy="1151700"/>
          </a:xfrm>
        </p:grpSpPr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2E2B80B-B41E-5348-A9F8-52B1407A1D30}"/>
                </a:ext>
              </a:extLst>
            </p:cNvPr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D9EAD3"/>
            </a:solidFill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6" name="Computer">
              <a:extLst>
                <a:ext uri="{FF2B5EF4-FFF2-40B4-BE49-F238E27FC236}">
                  <a16:creationId xmlns:a16="http://schemas.microsoft.com/office/drawing/2014/main" id="{C4342754-8DDF-8A43-824A-4CA3DEB90417}"/>
                </a:ext>
              </a:extLst>
            </p:cNvPr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37" name="Google Shape;316;gaf7c1d9c3d_0_148">
            <a:extLst>
              <a:ext uri="{FF2B5EF4-FFF2-40B4-BE49-F238E27FC236}">
                <a16:creationId xmlns:a16="http://schemas.microsoft.com/office/drawing/2014/main" id="{E737C0A8-3202-B045-A93D-7E8470173FC3}"/>
              </a:ext>
            </a:extLst>
          </p:cNvPr>
          <p:cNvGrpSpPr/>
          <p:nvPr/>
        </p:nvGrpSpPr>
        <p:grpSpPr>
          <a:xfrm>
            <a:off x="668868" y="2160920"/>
            <a:ext cx="1800226" cy="501977"/>
            <a:chOff x="0" y="0"/>
            <a:chExt cx="2400300" cy="669300"/>
          </a:xfrm>
        </p:grpSpPr>
        <p:sp>
          <p:nvSpPr>
            <p:cNvPr id="38" name="Rectangle">
              <a:extLst>
                <a:ext uri="{FF2B5EF4-FFF2-40B4-BE49-F238E27FC236}">
                  <a16:creationId xmlns:a16="http://schemas.microsoft.com/office/drawing/2014/main" id="{74EF9959-3B56-5A4A-889B-1C7B188E8309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" name="Data">
              <a:extLst>
                <a:ext uri="{FF2B5EF4-FFF2-40B4-BE49-F238E27FC236}">
                  <a16:creationId xmlns:a16="http://schemas.microsoft.com/office/drawing/2014/main" id="{BF4F91ED-C4AA-C84F-9468-18446E777846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Изображения</a:t>
              </a:r>
              <a:endParaRPr sz="1800" dirty="0"/>
            </a:p>
          </p:txBody>
        </p:sp>
      </p:grpSp>
      <p:grpSp>
        <p:nvGrpSpPr>
          <p:cNvPr id="40" name="Google Shape;317;gaf7c1d9c3d_0_148">
            <a:extLst>
              <a:ext uri="{FF2B5EF4-FFF2-40B4-BE49-F238E27FC236}">
                <a16:creationId xmlns:a16="http://schemas.microsoft.com/office/drawing/2014/main" id="{FFB8BE45-1010-AB42-B9A8-D4D8CDE67678}"/>
              </a:ext>
            </a:extLst>
          </p:cNvPr>
          <p:cNvGrpSpPr/>
          <p:nvPr/>
        </p:nvGrpSpPr>
        <p:grpSpPr>
          <a:xfrm>
            <a:off x="6309873" y="2592773"/>
            <a:ext cx="1800226" cy="501977"/>
            <a:chOff x="0" y="0"/>
            <a:chExt cx="2400300" cy="669300"/>
          </a:xfrm>
        </p:grpSpPr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C28FAA5E-D64E-604A-BE74-6962495F7F5A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2" name="Algorithm">
              <a:extLst>
                <a:ext uri="{FF2B5EF4-FFF2-40B4-BE49-F238E27FC236}">
                  <a16:creationId xmlns:a16="http://schemas.microsoft.com/office/drawing/2014/main" id="{4507AE8E-C807-3F48-B4D6-A6F6464BBF0B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b="1" dirty="0">
                  <a:solidFill>
                    <a:schemeClr val="accent6">
                      <a:lumMod val="50000"/>
                    </a:schemeClr>
                  </a:solidFill>
                </a:rPr>
                <a:t>Модель</a:t>
              </a:r>
              <a:endParaRPr sz="18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Google Shape;318;gaf7c1d9c3d_0_148">
            <a:extLst>
              <a:ext uri="{FF2B5EF4-FFF2-40B4-BE49-F238E27FC236}">
                <a16:creationId xmlns:a16="http://schemas.microsoft.com/office/drawing/2014/main" id="{114F6B91-9A17-8E45-BE5E-705E9599C19C}"/>
              </a:ext>
            </a:extLst>
          </p:cNvPr>
          <p:cNvGrpSpPr/>
          <p:nvPr/>
        </p:nvGrpSpPr>
        <p:grpSpPr>
          <a:xfrm>
            <a:off x="668868" y="3044049"/>
            <a:ext cx="1800226" cy="501977"/>
            <a:chOff x="0" y="0"/>
            <a:chExt cx="2400300" cy="669300"/>
          </a:xfrm>
        </p:grpSpPr>
        <p:sp>
          <p:nvSpPr>
            <p:cNvPr id="44" name="Rectangle">
              <a:extLst>
                <a:ext uri="{FF2B5EF4-FFF2-40B4-BE49-F238E27FC236}">
                  <a16:creationId xmlns:a16="http://schemas.microsoft.com/office/drawing/2014/main" id="{A2C49A50-111B-944F-AFFA-E26A6F26114D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5" name="Answer">
              <a:extLst>
                <a:ext uri="{FF2B5EF4-FFF2-40B4-BE49-F238E27FC236}">
                  <a16:creationId xmlns:a16="http://schemas.microsoft.com/office/drawing/2014/main" id="{2E31E5B7-F112-7841-A369-4276718E4702}"/>
                </a:ext>
              </a:extLst>
            </p:cNvPr>
            <p:cNvSpPr txBox="1"/>
            <p:nvPr/>
          </p:nvSpPr>
          <p:spPr>
            <a:xfrm>
              <a:off x="64775" y="124358"/>
              <a:ext cx="2270751" cy="420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600" dirty="0"/>
                <a:t>лейблы</a:t>
              </a:r>
              <a:r>
                <a:rPr lang="en-US" sz="1600" dirty="0"/>
                <a:t>: cat/dog</a:t>
              </a:r>
              <a:endParaRPr sz="1800" dirty="0"/>
            </a:p>
          </p:txBody>
        </p:sp>
      </p:grpSp>
      <p:sp>
        <p:nvSpPr>
          <p:cNvPr id="46" name="Google Shape;319;gaf7c1d9c3d_0_148">
            <a:extLst>
              <a:ext uri="{FF2B5EF4-FFF2-40B4-BE49-F238E27FC236}">
                <a16:creationId xmlns:a16="http://schemas.microsoft.com/office/drawing/2014/main" id="{DA96B25F-9085-3B4F-950E-562F27798DE3}"/>
              </a:ext>
            </a:extLst>
          </p:cNvPr>
          <p:cNvSpPr/>
          <p:nvPr/>
        </p:nvSpPr>
        <p:spPr>
          <a:xfrm>
            <a:off x="2483381" y="2548721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38761D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47" name="Google Shape;320;gaf7c1d9c3d_0_148">
            <a:extLst>
              <a:ext uri="{FF2B5EF4-FFF2-40B4-BE49-F238E27FC236}">
                <a16:creationId xmlns:a16="http://schemas.microsoft.com/office/drawing/2014/main" id="{C89A5BD6-A557-BC44-86BF-0BF0DEED85F3}"/>
              </a:ext>
            </a:extLst>
          </p:cNvPr>
          <p:cNvSpPr/>
          <p:nvPr/>
        </p:nvSpPr>
        <p:spPr>
          <a:xfrm flipV="1">
            <a:off x="2469093" y="2945387"/>
            <a:ext cx="834301" cy="349650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48" name="Google Shape;321;gaf7c1d9c3d_0_148">
            <a:extLst>
              <a:ext uri="{FF2B5EF4-FFF2-40B4-BE49-F238E27FC236}">
                <a16:creationId xmlns:a16="http://schemas.microsoft.com/office/drawing/2014/main" id="{144EC234-80DC-D749-A5E8-BE7DB4A5AB43}"/>
              </a:ext>
            </a:extLst>
          </p:cNvPr>
          <p:cNvSpPr/>
          <p:nvPr/>
        </p:nvSpPr>
        <p:spPr>
          <a:xfrm flipV="1">
            <a:off x="5607633" y="2839294"/>
            <a:ext cx="680400" cy="4501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86799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43BC-6A80-0B48-974C-0AB5FBCB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обучили</a:t>
            </a:r>
            <a:r>
              <a:rPr lang="ru-RU" dirty="0"/>
              <a:t> нашу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модель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34" name="Google Shape;315;gaf7c1d9c3d_0_148">
            <a:extLst>
              <a:ext uri="{FF2B5EF4-FFF2-40B4-BE49-F238E27FC236}">
                <a16:creationId xmlns:a16="http://schemas.microsoft.com/office/drawing/2014/main" id="{2EACEF29-08C4-604A-8D3D-700015729712}"/>
              </a:ext>
            </a:extLst>
          </p:cNvPr>
          <p:cNvGrpSpPr/>
          <p:nvPr/>
        </p:nvGrpSpPr>
        <p:grpSpPr>
          <a:xfrm>
            <a:off x="3303408" y="2411907"/>
            <a:ext cx="2304227" cy="863777"/>
            <a:chOff x="-1" y="0"/>
            <a:chExt cx="3072302" cy="1151700"/>
          </a:xfrm>
        </p:grpSpPr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32E2B80B-B41E-5348-A9F8-52B1407A1D30}"/>
                </a:ext>
              </a:extLst>
            </p:cNvPr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D9EAD3"/>
            </a:solidFill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6" name="Computer">
              <a:extLst>
                <a:ext uri="{FF2B5EF4-FFF2-40B4-BE49-F238E27FC236}">
                  <a16:creationId xmlns:a16="http://schemas.microsoft.com/office/drawing/2014/main" id="{C4342754-8DDF-8A43-824A-4CA3DEB90417}"/>
                </a:ext>
              </a:extLst>
            </p:cNvPr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40" name="Google Shape;317;gaf7c1d9c3d_0_148">
            <a:extLst>
              <a:ext uri="{FF2B5EF4-FFF2-40B4-BE49-F238E27FC236}">
                <a16:creationId xmlns:a16="http://schemas.microsoft.com/office/drawing/2014/main" id="{FFB8BE45-1010-AB42-B9A8-D4D8CDE67678}"/>
              </a:ext>
            </a:extLst>
          </p:cNvPr>
          <p:cNvGrpSpPr/>
          <p:nvPr/>
        </p:nvGrpSpPr>
        <p:grpSpPr>
          <a:xfrm>
            <a:off x="6309873" y="2592773"/>
            <a:ext cx="1800226" cy="501977"/>
            <a:chOff x="0" y="0"/>
            <a:chExt cx="2400300" cy="669300"/>
          </a:xfrm>
        </p:grpSpPr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C28FAA5E-D64E-604A-BE74-6962495F7F5A}"/>
                </a:ext>
              </a:extLst>
            </p:cNvPr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2" name="Algorithm">
              <a:extLst>
                <a:ext uri="{FF2B5EF4-FFF2-40B4-BE49-F238E27FC236}">
                  <a16:creationId xmlns:a16="http://schemas.microsoft.com/office/drawing/2014/main" id="{4507AE8E-C807-3F48-B4D6-A6F6464BBF0B}"/>
                </a:ext>
              </a:extLst>
            </p:cNvPr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n-US" sz="1800" b="1" dirty="0">
                  <a:solidFill>
                    <a:schemeClr val="accent6">
                      <a:lumMod val="50000"/>
                    </a:schemeClr>
                  </a:solidFill>
                </a:rPr>
                <a:t>Dog</a:t>
              </a:r>
              <a:endParaRPr sz="18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48" name="Google Shape;321;gaf7c1d9c3d_0_148">
            <a:extLst>
              <a:ext uri="{FF2B5EF4-FFF2-40B4-BE49-F238E27FC236}">
                <a16:creationId xmlns:a16="http://schemas.microsoft.com/office/drawing/2014/main" id="{144EC234-80DC-D749-A5E8-BE7DB4A5AB43}"/>
              </a:ext>
            </a:extLst>
          </p:cNvPr>
          <p:cNvSpPr/>
          <p:nvPr/>
        </p:nvSpPr>
        <p:spPr>
          <a:xfrm flipV="1">
            <a:off x="5607633" y="2839294"/>
            <a:ext cx="680400" cy="4501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18" name="Google Shape;321;gaf7c1d9c3d_0_148">
            <a:extLst>
              <a:ext uri="{FF2B5EF4-FFF2-40B4-BE49-F238E27FC236}">
                <a16:creationId xmlns:a16="http://schemas.microsoft.com/office/drawing/2014/main" id="{F01CB5DD-C82B-894A-9A4D-E4D973439A2C}"/>
              </a:ext>
            </a:extLst>
          </p:cNvPr>
          <p:cNvSpPr/>
          <p:nvPr/>
        </p:nvSpPr>
        <p:spPr>
          <a:xfrm flipV="1">
            <a:off x="2601168" y="2839294"/>
            <a:ext cx="680400" cy="4501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pic>
        <p:nvPicPr>
          <p:cNvPr id="19" name="Рисунок 1">
            <a:extLst>
              <a:ext uri="{FF2B5EF4-FFF2-40B4-BE49-F238E27FC236}">
                <a16:creationId xmlns:a16="http://schemas.microsoft.com/office/drawing/2014/main" id="{3B6EECED-CAB9-4E4D-8FC0-0D1C1FC8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0" y="1810081"/>
            <a:ext cx="2075696" cy="2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68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6D4C-D966-7F4E-BB0D-27073ABB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Классический </a:t>
            </a:r>
            <a:r>
              <a:rPr lang="en-US" dirty="0"/>
              <a:t>ML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B85E4FB4-2C5B-934F-817A-E81C6554DE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9685" y="911003"/>
            <a:ext cx="5604630" cy="423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5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13" name="Google Shape;41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" name="Google Shape;415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921EDC-6600-9345-A654-2B7358B2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 </a:t>
            </a:r>
            <a:r>
              <a:rPr lang="en-US" dirty="0"/>
              <a:t>ML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475;gb10daea3ca_0_1227"/>
          <p:cNvSpPr txBox="1"/>
          <p:nvPr/>
        </p:nvSpPr>
        <p:spPr>
          <a:xfrm>
            <a:off x="500549" y="1089019"/>
            <a:ext cx="5222043" cy="1190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1350"/>
              </a:spcBef>
            </a:pPr>
            <a:endParaRPr lang="ru-RU" sz="18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1350"/>
              </a:spcBef>
            </a:pPr>
            <a:endParaRPr lang="ru-RU" sz="18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1350"/>
              </a:spcBef>
            </a:pPr>
            <a:r>
              <a:rPr lang="ru-RU" sz="1800" dirty="0">
                <a:latin typeface="Open Sans"/>
                <a:ea typeface="Open Sans"/>
                <a:cs typeface="Open Sans"/>
                <a:sym typeface="Open Sans"/>
              </a:rPr>
              <a:t>Хотим научиться предсказывать цену дома…</a:t>
            </a:r>
          </a:p>
        </p:txBody>
      </p:sp>
      <p:pic>
        <p:nvPicPr>
          <p:cNvPr id="569" name="Google Shape;476;gb10daea3ca_0_1227" descr="Google Shape;476;gb10daea3ca_0_12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577" y="1518789"/>
            <a:ext cx="3217593" cy="284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Google Shape;477;gb10daea3ca_0_1227"/>
          <p:cNvSpPr txBox="1"/>
          <p:nvPr/>
        </p:nvSpPr>
        <p:spPr>
          <a:xfrm>
            <a:off x="5756869" y="4362525"/>
            <a:ext cx="3148913" cy="41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25"/>
              <a:t>https://www.kaggle.com/c/zillow-prize-1/overview/competition-overview</a:t>
            </a:r>
          </a:p>
        </p:txBody>
      </p:sp>
      <p:sp>
        <p:nvSpPr>
          <p:cNvPr id="574" name="Google Shape;479;gb10daea3ca_0_1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Пример: предсказание цен на жилье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92874" y="163880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</a:p>
        </p:txBody>
      </p:sp>
      <p:sp>
        <p:nvSpPr>
          <p:cNvPr id="190" name="Google Shape;190;p36"/>
          <p:cNvSpPr/>
          <p:nvPr/>
        </p:nvSpPr>
        <p:spPr>
          <a:xfrm>
            <a:off x="786525" y="2072089"/>
            <a:ext cx="3384900" cy="576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Что будем осваивать – 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4" y="2706071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Как будем осваивать -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Инструменты необходимые на курсе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4" y="440731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сможем после курса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cxnSpLocks/>
            <a:stCxn id="187" idx="1"/>
            <a:endCxn id="189" idx="1"/>
          </p:cNvCxnSpPr>
          <p:nvPr/>
        </p:nvCxnSpPr>
        <p:spPr>
          <a:xfrm rot="10800000" flipH="1" flipV="1">
            <a:off x="786524" y="1393625"/>
            <a:ext cx="6349" cy="433282"/>
          </a:xfrm>
          <a:prstGeom prst="curvedConnector3">
            <a:avLst>
              <a:gd name="adj1" fmla="val -36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6" y="1826907"/>
            <a:ext cx="6349" cy="533632"/>
          </a:xfrm>
          <a:prstGeom prst="curvedConnector3">
            <a:avLst>
              <a:gd name="adj1" fmla="val 37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2360539"/>
            <a:ext cx="1" cy="633982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3B91C7-0A28-CB48-8BB4-387724CD1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00" y="1274489"/>
            <a:ext cx="4445000" cy="3016724"/>
          </a:xfrm>
          <a:prstGeom prst="rect">
            <a:avLst/>
          </a:prstGeom>
        </p:spPr>
      </p:pic>
      <p:sp>
        <p:nvSpPr>
          <p:cNvPr id="24" name="Google Shape;192;p36">
            <a:extLst>
              <a:ext uri="{FF2B5EF4-FFF2-40B4-BE49-F238E27FC236}">
                <a16:creationId xmlns:a16="http://schemas.microsoft.com/office/drawing/2014/main" id="{D11D718B-8D24-5C4D-96A6-DA1111A3C82F}"/>
              </a:ext>
            </a:extLst>
          </p:cNvPr>
          <p:cNvSpPr/>
          <p:nvPr/>
        </p:nvSpPr>
        <p:spPr>
          <a:xfrm>
            <a:off x="786524" y="397403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Задачи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91;p36">
            <a:extLst>
              <a:ext uri="{FF2B5EF4-FFF2-40B4-BE49-F238E27FC236}">
                <a16:creationId xmlns:a16="http://schemas.microsoft.com/office/drawing/2014/main" id="{50621431-B589-D346-A64A-2D63D366F981}"/>
              </a:ext>
            </a:extLst>
          </p:cNvPr>
          <p:cNvSpPr/>
          <p:nvPr/>
        </p:nvSpPr>
        <p:spPr>
          <a:xfrm>
            <a:off x="792874" y="3340052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Pipeline –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порядок построения модели</a:t>
            </a:r>
          </a:p>
        </p:txBody>
      </p:sp>
      <p:cxnSp>
        <p:nvCxnSpPr>
          <p:cNvPr id="26" name="Google Shape;196;p36">
            <a:extLst>
              <a:ext uri="{FF2B5EF4-FFF2-40B4-BE49-F238E27FC236}">
                <a16:creationId xmlns:a16="http://schemas.microsoft.com/office/drawing/2014/main" id="{51D4F194-A9BA-3849-99A9-36EF1FD5051D}"/>
              </a:ext>
            </a:extLst>
          </p:cNvPr>
          <p:cNvCxnSpPr>
            <a:cxnSpLocks/>
            <a:stCxn id="191" idx="1"/>
            <a:endCxn id="25" idx="1"/>
          </p:cNvCxnSpPr>
          <p:nvPr/>
        </p:nvCxnSpPr>
        <p:spPr>
          <a:xfrm rot="10800000" flipH="1" flipV="1">
            <a:off x="786524" y="2994520"/>
            <a:ext cx="6350" cy="633981"/>
          </a:xfrm>
          <a:prstGeom prst="curvedConnector3">
            <a:avLst>
              <a:gd name="adj1" fmla="val -36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" name="Google Shape;196;p36">
            <a:extLst>
              <a:ext uri="{FF2B5EF4-FFF2-40B4-BE49-F238E27FC236}">
                <a16:creationId xmlns:a16="http://schemas.microsoft.com/office/drawing/2014/main" id="{1C2AE807-D8D6-6243-8575-58E6356E9913}"/>
              </a:ext>
            </a:extLst>
          </p:cNvPr>
          <p:cNvCxnSpPr>
            <a:cxnSpLocks/>
            <a:stCxn id="25" idx="1"/>
            <a:endCxn id="24" idx="1"/>
          </p:cNvCxnSpPr>
          <p:nvPr/>
        </p:nvCxnSpPr>
        <p:spPr>
          <a:xfrm rot="10800000" flipV="1">
            <a:off x="786524" y="3628501"/>
            <a:ext cx="6350" cy="533631"/>
          </a:xfrm>
          <a:prstGeom prst="curvedConnector3">
            <a:avLst>
              <a:gd name="adj1" fmla="val 37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Google Shape;196;p36">
            <a:extLst>
              <a:ext uri="{FF2B5EF4-FFF2-40B4-BE49-F238E27FC236}">
                <a16:creationId xmlns:a16="http://schemas.microsoft.com/office/drawing/2014/main" id="{392BAE92-218A-8648-BC4A-D0F558F2EAE5}"/>
              </a:ext>
            </a:extLst>
          </p:cNvPr>
          <p:cNvCxnSpPr>
            <a:cxnSpLocks/>
            <a:stCxn id="24" idx="1"/>
            <a:endCxn id="192" idx="1"/>
          </p:cNvCxnSpPr>
          <p:nvPr/>
        </p:nvCxnSpPr>
        <p:spPr>
          <a:xfrm rot="10800000" flipV="1">
            <a:off x="786524" y="4162133"/>
            <a:ext cx="12700" cy="43328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475;gb10daea3ca_0_1227"/>
          <p:cNvSpPr txBox="1"/>
          <p:nvPr/>
        </p:nvSpPr>
        <p:spPr>
          <a:xfrm>
            <a:off x="500549" y="1089019"/>
            <a:ext cx="5222043" cy="192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1350"/>
              </a:spcBef>
            </a:pPr>
            <a:endParaRPr lang="ru-RU" sz="18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1350"/>
              </a:spcBef>
            </a:pPr>
            <a:endParaRPr lang="ru-RU" sz="18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1350"/>
              </a:spcBef>
            </a:pPr>
            <a:r>
              <a:rPr lang="ru-RU" sz="1800" dirty="0">
                <a:latin typeface="Open Sans"/>
                <a:ea typeface="Open Sans"/>
                <a:cs typeface="Open Sans"/>
                <a:sym typeface="Open Sans"/>
              </a:rPr>
              <a:t>Хотим научиться предсказывать цену дома…</a:t>
            </a:r>
          </a:p>
          <a:p>
            <a:pPr>
              <a:spcBef>
                <a:spcPts val="1350"/>
              </a:spcBef>
            </a:pPr>
            <a:r>
              <a:rPr lang="ru-RU" sz="1800" dirty="0">
                <a:latin typeface="Open Sans"/>
                <a:ea typeface="Open Sans"/>
                <a:cs typeface="Open Sans"/>
                <a:sym typeface="Open Sans"/>
              </a:rPr>
              <a:t>… анализируя информацию о 100500 домах  и ценах на них</a:t>
            </a:r>
          </a:p>
        </p:txBody>
      </p:sp>
      <p:pic>
        <p:nvPicPr>
          <p:cNvPr id="569" name="Google Shape;476;gb10daea3ca_0_1227" descr="Google Shape;476;gb10daea3ca_0_12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577" y="1518789"/>
            <a:ext cx="3217593" cy="284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Google Shape;477;gb10daea3ca_0_1227"/>
          <p:cNvSpPr txBox="1"/>
          <p:nvPr/>
        </p:nvSpPr>
        <p:spPr>
          <a:xfrm>
            <a:off x="5756869" y="4362525"/>
            <a:ext cx="3148913" cy="41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25"/>
              <a:t>https://www.kaggle.com/c/zillow-prize-1/overview/competition-overview</a:t>
            </a:r>
          </a:p>
        </p:txBody>
      </p:sp>
      <p:sp>
        <p:nvSpPr>
          <p:cNvPr id="574" name="Google Shape;479;gb10daea3ca_0_1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Пример: предсказание цен на жилье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33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02;gb10daea3ca_0_1249"/>
          <p:cNvSpPr txBox="1"/>
          <p:nvPr/>
        </p:nvSpPr>
        <p:spPr>
          <a:xfrm>
            <a:off x="500549" y="1089019"/>
            <a:ext cx="5222043" cy="272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">
              <a:spcBef>
                <a:spcPts val="1350"/>
              </a:spcBef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𝒙 —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example /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объект</a:t>
            </a: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наблюдение</a:t>
            </a:r>
            <a:b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дом (информация о нем)</a:t>
            </a:r>
            <a:b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𝕏 —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пространство объектов</a:t>
            </a:r>
            <a:b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всевозможные дома</a:t>
            </a:r>
          </a:p>
          <a:p>
            <a:pPr marL="57150"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𝒚 — target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/ ответ / целевая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переменная</a:t>
            </a:r>
            <a:b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цена дома</a:t>
            </a:r>
            <a:b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𝕐 —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пространство ответов</a:t>
            </a:r>
            <a:b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положительные действительные числа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3" name="Google Shape;503;gb10daea3ca_0_1249" descr="Google Shape;503;gb10daea3ca_0_12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577" y="1518789"/>
            <a:ext cx="3217593" cy="284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Google Shape;504;gb10daea3ca_0_1249"/>
          <p:cNvSpPr txBox="1"/>
          <p:nvPr/>
        </p:nvSpPr>
        <p:spPr>
          <a:xfrm>
            <a:off x="5756869" y="4362525"/>
            <a:ext cx="3148913" cy="41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25"/>
              <a:t>https://www.kaggle.com/c/zillow-prize-1/overview/competition-overview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7902A-DF8E-C742-906A-2CE3B397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Определения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10;gb472e075ec_0_133"/>
          <p:cNvSpPr txBox="1"/>
          <p:nvPr/>
        </p:nvSpPr>
        <p:spPr>
          <a:xfrm>
            <a:off x="500550" y="1665889"/>
            <a:ext cx="7335737" cy="1287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">
              <a:spcBef>
                <a:spcPts val="1350"/>
              </a:spcBef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𝒙 —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example /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объект / наблюдение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350"/>
              </a:spcBef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Каждый пример (дом) описывается набором характеристик  (например, чисел) </a:t>
            </a: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признаков</a:t>
            </a:r>
            <a:r>
              <a:rPr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1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3" name="Google Shape;512;gb472e075ec_0_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признаки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4" name="Google Shape;513;gb472e075ec_0_133" descr="Google Shape;513;gb472e075ec_0_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3132768"/>
            <a:ext cx="3559407" cy="428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10;gb472e075ec_0_133"/>
          <p:cNvSpPr txBox="1"/>
          <p:nvPr/>
        </p:nvSpPr>
        <p:spPr>
          <a:xfrm>
            <a:off x="500550" y="1426624"/>
            <a:ext cx="5139273" cy="375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">
              <a:spcBef>
                <a:spcPts val="600"/>
              </a:spcBef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𝒙 —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example /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объект / наблюдение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Каждый пример (дом) описывается набором характеристик  (например, чисел) </a:t>
            </a: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признаков</a:t>
            </a:r>
            <a:r>
              <a:rPr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 нас будут разные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признаки 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домах: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Площадь дома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Число комнат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Район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br>
              <a:rPr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3" name="Google Shape;512;gb472e075ec_0_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признаки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4" name="Google Shape;513;gb472e075ec_0_133" descr="Google Shape;513;gb472e075ec_0_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3" y="2726579"/>
            <a:ext cx="3559407" cy="428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Google Shape;519;gb472e075ec_0_147" descr="Google Shape;519;gb472e075ec_0_147">
            <a:extLst>
              <a:ext uri="{FF2B5EF4-FFF2-40B4-BE49-F238E27FC236}">
                <a16:creationId xmlns:a16="http://schemas.microsoft.com/office/drawing/2014/main" id="{84580252-C50F-EE48-ABA7-D65C0AA6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77" y="1518789"/>
            <a:ext cx="3217593" cy="28437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34406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15" name="Google Shape;528;gb472e075ec_0_156"/>
              <p:cNvSpPr txBox="1"/>
              <p:nvPr/>
            </p:nvSpPr>
            <p:spPr>
              <a:xfrm>
                <a:off x="500550" y="1518789"/>
                <a:ext cx="4880270" cy="237731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indent="342900">
                  <a:spcBef>
                    <a:spcPts val="1350"/>
                  </a:spcBef>
                </a:pPr>
                <a:endParaRPr lang="ru-RU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Набор объектов и ответов к ним</a:t>
                </a:r>
              </a:p>
              <a:p>
                <a:endParaRPr lang="ru-RU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endParaRPr lang="ru-RU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ar-AE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  <a:sym typeface="Avenir 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Avenir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Avenir Roman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Avenir Roman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  <a:sym typeface="Avenir Roman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Avenir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Avenir Roman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Avenir Roman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ar-AE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endParaRPr lang="ar-AE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endParaRPr lang="ar-AE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— </a:t>
                </a: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размер </a:t>
                </a:r>
                <a:r>
                  <a:rPr lang="ru-RU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датасета</a:t>
                </a: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(число примеров)</a:t>
                </a:r>
                <a:endParaRPr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5" name="Google Shape;528;gb472e075ec_0_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518789"/>
                <a:ext cx="4880270" cy="2377317"/>
              </a:xfrm>
              <a:prstGeom prst="rect">
                <a:avLst/>
              </a:prstGeom>
              <a:blipFill>
                <a:blip r:embed="rId2"/>
                <a:stretch>
                  <a:fillRect l="-2857" b="-266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6" name="Google Shape;529;gb472e075ec_0_156" descr="Google Shape;529;gb472e075ec_0_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77" y="1518789"/>
            <a:ext cx="3217593" cy="2843738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Google Shape;530;gb472e075ec_0_156"/>
          <p:cNvSpPr txBox="1"/>
          <p:nvPr/>
        </p:nvSpPr>
        <p:spPr>
          <a:xfrm>
            <a:off x="5756869" y="4362525"/>
            <a:ext cx="3148913" cy="41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25"/>
              <a:t>https://www.kaggle.com/c/zillow-prize-1/overview/competition-overview</a:t>
            </a:r>
          </a:p>
        </p:txBody>
      </p:sp>
      <p:sp>
        <p:nvSpPr>
          <p:cNvPr id="15" name="Google Shape;512;gb472e075ec_0_133">
            <a:extLst>
              <a:ext uri="{FF2B5EF4-FFF2-40B4-BE49-F238E27FC236}">
                <a16:creationId xmlns:a16="http://schemas.microsoft.com/office/drawing/2014/main" id="{D165716C-462B-8443-BEA0-B4AA15B7C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538;gb472e075ec_0_167"/>
          <p:cNvSpPr txBox="1"/>
          <p:nvPr/>
        </p:nvSpPr>
        <p:spPr>
          <a:xfrm>
            <a:off x="500550" y="1579972"/>
            <a:ext cx="4880270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342900">
              <a:spcBef>
                <a:spcPts val="1350"/>
              </a:spcBef>
            </a:pPr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, которая предсказывает ответ для любого объекта </a:t>
            </a:r>
            <a:r>
              <a:rPr sz="1800" dirty="0"/>
              <a:t>𝒙: </a:t>
            </a: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</p:txBody>
      </p:sp>
      <p:pic>
        <p:nvPicPr>
          <p:cNvPr id="629" name="Google Shape;541;gb472e075ec_0_167" descr="Google Shape;541;gb472e075ec_0_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37" y="2754303"/>
            <a:ext cx="2336222" cy="41257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80F316DF-1AFE-D745-9B81-609FA8229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модель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538;gb472e075ec_0_167"/>
          <p:cNvSpPr txBox="1"/>
          <p:nvPr/>
        </p:nvSpPr>
        <p:spPr>
          <a:xfrm>
            <a:off x="500550" y="1089019"/>
            <a:ext cx="4880270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342900">
              <a:spcBef>
                <a:spcPts val="1350"/>
              </a:spcBef>
            </a:pPr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, которая предсказывает ответ для любого объекта </a:t>
            </a:r>
            <a:r>
              <a:rPr sz="1800" dirty="0"/>
              <a:t>𝒙: </a:t>
            </a: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u="sng" dirty="0">
                <a:latin typeface="Arial" panose="020B0604020202020204" pitchFamily="34" charset="0"/>
                <a:cs typeface="Arial" panose="020B0604020202020204" pitchFamily="34" charset="0"/>
              </a:rPr>
              <a:t>Пример: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линейная модель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</p:txBody>
      </p:sp>
      <p:pic>
        <p:nvPicPr>
          <p:cNvPr id="629" name="Google Shape;541;gb472e075ec_0_167" descr="Google Shape;541;gb472e075ec_0_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63" y="2365462"/>
            <a:ext cx="2336222" cy="41257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80F316DF-1AFE-D745-9B81-609FA8229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модель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552;gb472e075ec_0_178" descr="Google Shape;552;gb472e075ec_0_178">
            <a:extLst>
              <a:ext uri="{FF2B5EF4-FFF2-40B4-BE49-F238E27FC236}">
                <a16:creationId xmlns:a16="http://schemas.microsoft.com/office/drawing/2014/main" id="{73EC8EBE-2BF3-724B-AAE1-F35524F6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93" y="3834630"/>
            <a:ext cx="4876427" cy="2198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5742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538;gb472e075ec_0_167"/>
          <p:cNvSpPr txBox="1"/>
          <p:nvPr/>
        </p:nvSpPr>
        <p:spPr>
          <a:xfrm>
            <a:off x="500550" y="1488789"/>
            <a:ext cx="6673054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342900">
              <a:spcBef>
                <a:spcPts val="1350"/>
              </a:spcBef>
            </a:pPr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, которая предсказывает ответ для любого объекта </a:t>
            </a:r>
            <a:r>
              <a:rPr sz="1800" dirty="0"/>
              <a:t>𝒙: </a:t>
            </a: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b="1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Параметры</a:t>
            </a: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то, что мы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выучиваем</a:t>
            </a: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про </a:t>
            </a:r>
            <a:r>
              <a:rPr lang="en-US" sz="1800" i="1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a(x)</a:t>
            </a:r>
            <a:r>
              <a:rPr lang="en-US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</a:t>
            </a: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из данных</a:t>
            </a: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			(коэффициенты нашей функции)</a:t>
            </a:r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</p:txBody>
      </p:sp>
      <p:pic>
        <p:nvPicPr>
          <p:cNvPr id="629" name="Google Shape;541;gb472e075ec_0_167" descr="Google Shape;541;gb472e075ec_0_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64" y="2738206"/>
            <a:ext cx="2336222" cy="41257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80F316DF-1AFE-D745-9B81-609FA8229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параметры 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гиперпараметры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278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538;gb472e075ec_0_167"/>
          <p:cNvSpPr txBox="1"/>
          <p:nvPr/>
        </p:nvSpPr>
        <p:spPr>
          <a:xfrm>
            <a:off x="500550" y="1346770"/>
            <a:ext cx="6673054" cy="360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342900">
              <a:spcBef>
                <a:spcPts val="1350"/>
              </a:spcBef>
            </a:pPr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, которая предсказывает ответ для любого объекта </a:t>
            </a:r>
            <a:r>
              <a:rPr sz="1800" dirty="0"/>
              <a:t>𝒙: </a:t>
            </a: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u="sng" dirty="0">
                <a:latin typeface="Arial" panose="020B0604020202020204" pitchFamily="34" charset="0"/>
                <a:cs typeface="Arial" panose="020B0604020202020204" pitchFamily="34" charset="0"/>
              </a:rPr>
              <a:t>Пример: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линейная модель</a:t>
            </a: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Где здесь параметры?</a:t>
            </a:r>
          </a:p>
        </p:txBody>
      </p:sp>
      <p:pic>
        <p:nvPicPr>
          <p:cNvPr id="629" name="Google Shape;541;gb472e075ec_0_167" descr="Google Shape;541;gb472e075ec_0_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62" y="2571750"/>
            <a:ext cx="2336222" cy="41257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80F316DF-1AFE-D745-9B81-609FA8229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параметры 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гиперпараметры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552;gb472e075ec_0_178" descr="Google Shape;552;gb472e075ec_0_178">
            <a:extLst>
              <a:ext uri="{FF2B5EF4-FFF2-40B4-BE49-F238E27FC236}">
                <a16:creationId xmlns:a16="http://schemas.microsoft.com/office/drawing/2014/main" id="{043C886F-417E-8047-9FFB-C13CFC35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70" y="4175513"/>
            <a:ext cx="4876427" cy="2198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8024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538;gb472e075ec_0_167"/>
          <p:cNvSpPr txBox="1"/>
          <p:nvPr/>
        </p:nvSpPr>
        <p:spPr>
          <a:xfrm>
            <a:off x="494524" y="1426624"/>
            <a:ext cx="8299671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342900">
              <a:spcBef>
                <a:spcPts val="1350"/>
              </a:spcBef>
            </a:pPr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, которая предсказывает ответ для любого объекта </a:t>
            </a:r>
            <a:r>
              <a:rPr sz="1800" dirty="0"/>
              <a:t>𝒙: </a:t>
            </a: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b="1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Параметры</a:t>
            </a: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то, что мы </a:t>
            </a: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выучиваем</a:t>
            </a: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про </a:t>
            </a:r>
            <a:r>
              <a:rPr lang="en-US" sz="1800" i="1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a(x)</a:t>
            </a:r>
            <a:r>
              <a:rPr lang="en-US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</a:t>
            </a: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из данных</a:t>
            </a: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			(коэффициенты нашей функции)</a:t>
            </a: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b="1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Гиперпараметры</a:t>
            </a: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– конфигурация модели, которую мы</a:t>
            </a: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задаем вручную при выборе алгоритма</a:t>
            </a:r>
            <a:endParaRPr sz="1800" dirty="0">
              <a:latin typeface="Avenir"/>
              <a:ea typeface="Avenir"/>
              <a:cs typeface="Avenir"/>
              <a:sym typeface="Avenir Roman"/>
            </a:endParaRPr>
          </a:p>
        </p:txBody>
      </p:sp>
      <p:pic>
        <p:nvPicPr>
          <p:cNvPr id="629" name="Google Shape;541;gb472e075ec_0_167" descr="Google Shape;541;gb472e075ec_0_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68" y="2469753"/>
            <a:ext cx="2336222" cy="41257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80F316DF-1AFE-D745-9B81-609FA8229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параметры 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гиперпараметры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77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03" name="Google Shape;203;p37"/>
          <p:cNvGraphicFramePr/>
          <p:nvPr>
            <p:extLst>
              <p:ext uri="{D42A27DB-BD31-4B8C-83A1-F6EECF244321}">
                <p14:modId xmlns:p14="http://schemas.microsoft.com/office/powerpoint/2010/main" val="539976706"/>
              </p:ext>
            </p:extLst>
          </p:nvPr>
        </p:nvGraphicFramePr>
        <p:xfrm>
          <a:off x="952500" y="1544194"/>
          <a:ext cx="7239000" cy="1746520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будет устроено обучение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программу курса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в основных парадигмах 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порядок построения моделей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88834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основные типы задач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753441"/>
                  </a:ext>
                </a:extLst>
              </a:tr>
            </a:tbl>
          </a:graphicData>
        </a:graphic>
      </p:graphicFrame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565;gb472e075ec_0_188"/>
          <p:cNvSpPr txBox="1"/>
          <p:nvPr/>
        </p:nvSpPr>
        <p:spPr>
          <a:xfrm>
            <a:off x="500662" y="1224428"/>
            <a:ext cx="5085697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342900">
              <a:spcBef>
                <a:spcPts val="1350"/>
              </a:spcBef>
            </a:pPr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Loss (function)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– функция, которая измеряет, насколько предсказание отличается от ответа</a:t>
            </a:r>
            <a:endParaRPr sz="1800" dirty="0"/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  <a:p>
            <a:endParaRPr sz="1800" dirty="0">
              <a:latin typeface="Avenir"/>
              <a:ea typeface="Avenir"/>
              <a:cs typeface="Avenir"/>
              <a:sym typeface="Avenir Roman"/>
            </a:endParaRPr>
          </a:p>
        </p:txBody>
      </p:sp>
      <p:pic>
        <p:nvPicPr>
          <p:cNvPr id="653" name="Google Shape;568;gb472e075ec_0_188" descr="Google Shape;568;gb472e075ec_0_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55" y="2467437"/>
            <a:ext cx="1521530" cy="53285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B59A0F1B-B081-B84B-8DCB-43E5610E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функция потерь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565;gb472e075ec_0_188"/>
          <p:cNvSpPr txBox="1"/>
          <p:nvPr/>
        </p:nvSpPr>
        <p:spPr>
          <a:xfrm>
            <a:off x="584193" y="1246271"/>
            <a:ext cx="5085697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342900">
              <a:spcBef>
                <a:spcPts val="1350"/>
              </a:spcBef>
            </a:pPr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Loss (function)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– функция, которая измеряет, насколько предсказание отличается от ответа</a:t>
            </a: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Предсказываем цену на жилье</a:t>
            </a:r>
          </a:p>
          <a:p>
            <a:endParaRPr lang="ru-RU"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r>
              <a:rPr lang="ru-RU" sz="18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Какую функцию можно взять?</a:t>
            </a:r>
            <a:endParaRPr sz="18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  <p:pic>
        <p:nvPicPr>
          <p:cNvPr id="653" name="Google Shape;568;gb472e075ec_0_188" descr="Google Shape;568;gb472e075ec_0_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659" y="2571750"/>
            <a:ext cx="1521530" cy="53285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B59A0F1B-B081-B84B-8DCB-43E5610E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функция потерь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574;gb472e075ec_0_215" descr="Google Shape;574;gb472e075ec_0_215">
            <a:extLst>
              <a:ext uri="{FF2B5EF4-FFF2-40B4-BE49-F238E27FC236}">
                <a16:creationId xmlns:a16="http://schemas.microsoft.com/office/drawing/2014/main" id="{19EAB8D1-B580-404D-955B-A163E8ABB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77" y="1518789"/>
            <a:ext cx="3217593" cy="28437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Google Shape;575;gb472e075ec_0_215">
            <a:extLst>
              <a:ext uri="{FF2B5EF4-FFF2-40B4-BE49-F238E27FC236}">
                <a16:creationId xmlns:a16="http://schemas.microsoft.com/office/drawing/2014/main" id="{22E4AAFE-3358-9E43-98AB-32BCE61BE191}"/>
              </a:ext>
            </a:extLst>
          </p:cNvPr>
          <p:cNvSpPr txBox="1"/>
          <p:nvPr/>
        </p:nvSpPr>
        <p:spPr>
          <a:xfrm>
            <a:off x="5756869" y="4362525"/>
            <a:ext cx="3148913" cy="41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25"/>
              <a:t>https://www.kaggle.com/c/zillow-prize-1/overview/competition-overview</a:t>
            </a:r>
          </a:p>
        </p:txBody>
      </p:sp>
    </p:spTree>
    <p:extLst>
      <p:ext uri="{BB962C8B-B14F-4D97-AF65-F5344CB8AC3E}">
        <p14:creationId xmlns:p14="http://schemas.microsoft.com/office/powerpoint/2010/main" val="3894857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565;gb472e075ec_0_188"/>
          <p:cNvSpPr txBox="1"/>
          <p:nvPr/>
        </p:nvSpPr>
        <p:spPr>
          <a:xfrm>
            <a:off x="500550" y="1211790"/>
            <a:ext cx="5085697" cy="360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342900">
              <a:spcBef>
                <a:spcPts val="1350"/>
              </a:spcBef>
            </a:pPr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Loss (function)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– функция, которая измеряет, насколько предсказание отличается от ответа</a:t>
            </a: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Предсказываем цену на жилье</a:t>
            </a:r>
          </a:p>
          <a:p>
            <a:endParaRPr lang="ru-RU"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Квадрат разности:</a:t>
            </a:r>
          </a:p>
          <a:p>
            <a:endParaRPr lang="ru-RU"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  <p:pic>
        <p:nvPicPr>
          <p:cNvPr id="653" name="Google Shape;568;gb472e075ec_0_188" descr="Google Shape;568;gb472e075ec_0_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3" y="2479426"/>
            <a:ext cx="1521530" cy="53285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B59A0F1B-B081-B84B-8DCB-43E5610E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функция потерь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574;gb472e075ec_0_215" descr="Google Shape;574;gb472e075ec_0_215">
            <a:extLst>
              <a:ext uri="{FF2B5EF4-FFF2-40B4-BE49-F238E27FC236}">
                <a16:creationId xmlns:a16="http://schemas.microsoft.com/office/drawing/2014/main" id="{19EAB8D1-B580-404D-955B-A163E8ABB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77" y="1518789"/>
            <a:ext cx="3217593" cy="28437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Google Shape;575;gb472e075ec_0_215">
            <a:extLst>
              <a:ext uri="{FF2B5EF4-FFF2-40B4-BE49-F238E27FC236}">
                <a16:creationId xmlns:a16="http://schemas.microsoft.com/office/drawing/2014/main" id="{22E4AAFE-3358-9E43-98AB-32BCE61BE191}"/>
              </a:ext>
            </a:extLst>
          </p:cNvPr>
          <p:cNvSpPr txBox="1"/>
          <p:nvPr/>
        </p:nvSpPr>
        <p:spPr>
          <a:xfrm>
            <a:off x="5756869" y="4362525"/>
            <a:ext cx="3148913" cy="41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4" tIns="34274" rIns="34274" bIns="34274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25"/>
              <a:t>https://www.kaggle.com/c/zillow-prize-1/overview/competition-overview</a:t>
            </a:r>
          </a:p>
        </p:txBody>
      </p:sp>
      <p:pic>
        <p:nvPicPr>
          <p:cNvPr id="14" name="Google Shape;578;gb472e075ec_0_215" descr="Google Shape;578;gb472e075ec_0_215">
            <a:extLst>
              <a:ext uri="{FF2B5EF4-FFF2-40B4-BE49-F238E27FC236}">
                <a16:creationId xmlns:a16="http://schemas.microsoft.com/office/drawing/2014/main" id="{B279674B-034F-574E-A75F-C5711682A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60" y="4303825"/>
            <a:ext cx="3933788" cy="5328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84111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48" name="Google Shape;565;gb472e075ec_0_188"/>
              <p:cNvSpPr txBox="1"/>
              <p:nvPr/>
            </p:nvSpPr>
            <p:spPr>
              <a:xfrm>
                <a:off x="516499" y="1409307"/>
                <a:ext cx="5085697" cy="34778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indent="342900">
                  <a:spcBef>
                    <a:spcPts val="1350"/>
                  </a:spcBef>
                </a:pPr>
                <a:endParaRPr lang="en-US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Loss (function)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функция, которая измеряет, насколько предсказание отличается от ответа</a:t>
                </a: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endParaRPr lang="ru-RU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endParaRPr lang="ru-RU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endParaRPr lang="ru-RU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ru-RU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endParaRPr lang="ru-RU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endParaRPr lang="ru-RU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endParaRPr lang="ru-RU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endParaRPr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</p:txBody>
          </p:sp>
        </mc:Choice>
        <mc:Fallback>
          <p:sp>
            <p:nvSpPr>
              <p:cNvPr id="648" name="Google Shape;565;gb472e075ec_0_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9" y="1409307"/>
                <a:ext cx="5085697" cy="3477875"/>
              </a:xfrm>
              <a:prstGeom prst="rect">
                <a:avLst/>
              </a:prstGeom>
              <a:blipFill>
                <a:blip r:embed="rId2"/>
                <a:stretch>
                  <a:fillRect l="-2736" r="-49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B59A0F1B-B081-B84B-8DCB-43E5610E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функция потерь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864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48" name="Google Shape;565;gb472e075ec_0_188"/>
              <p:cNvSpPr txBox="1"/>
              <p:nvPr/>
            </p:nvSpPr>
            <p:spPr>
              <a:xfrm>
                <a:off x="516499" y="1409307"/>
                <a:ext cx="5086502" cy="34083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indent="342900">
                  <a:spcBef>
                    <a:spcPts val="1350"/>
                  </a:spcBef>
                </a:pPr>
                <a:endParaRPr lang="en-US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Loss (function)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функция, которая измеряет, насколько предсказание отличается от ответа</a:t>
                </a: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endParaRPr lang="ru-RU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Квадрат разности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среднеквадратичная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b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ошибка </a:t>
                </a:r>
              </a:p>
              <a:p>
                <a:pPr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48" name="Google Shape;565;gb472e075ec_0_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9" y="1409307"/>
                <a:ext cx="5086502" cy="3408369"/>
              </a:xfrm>
              <a:prstGeom prst="rect">
                <a:avLst/>
              </a:prstGeom>
              <a:blipFill>
                <a:blip r:embed="rId2"/>
                <a:stretch>
                  <a:fillRect l="-2736" r="-498" b="-53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B59A0F1B-B081-B84B-8DCB-43E5610E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функция потерь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595;gb472e075ec_0_225" descr="Google Shape;595;gb472e075ec_0_225">
            <a:extLst>
              <a:ext uri="{FF2B5EF4-FFF2-40B4-BE49-F238E27FC236}">
                <a16:creationId xmlns:a16="http://schemas.microsoft.com/office/drawing/2014/main" id="{492F1FF3-2AB9-0A42-BDB3-081ACE10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77" y="1518789"/>
            <a:ext cx="3217593" cy="284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Google Shape;596;gb472e075ec_0_225">
            <a:extLst>
              <a:ext uri="{FF2B5EF4-FFF2-40B4-BE49-F238E27FC236}">
                <a16:creationId xmlns:a16="http://schemas.microsoft.com/office/drawing/2014/main" id="{14A2AFE0-643C-8A46-97DE-29D65B2DDEC9}"/>
              </a:ext>
            </a:extLst>
          </p:cNvPr>
          <p:cNvSpPr txBox="1"/>
          <p:nvPr/>
        </p:nvSpPr>
        <p:spPr>
          <a:xfrm>
            <a:off x="5756869" y="4362525"/>
            <a:ext cx="3148913" cy="41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25"/>
              <a:t>https://www.kaggle.com/c/zillow-prize-1/overview/competition-overview</a:t>
            </a:r>
          </a:p>
        </p:txBody>
      </p:sp>
    </p:spTree>
    <p:extLst>
      <p:ext uri="{BB962C8B-B14F-4D97-AF65-F5344CB8AC3E}">
        <p14:creationId xmlns:p14="http://schemas.microsoft.com/office/powerpoint/2010/main" val="1384758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07;gb10daea3ca_0_1347"/>
          <p:cNvSpPr txBox="1"/>
          <p:nvPr/>
        </p:nvSpPr>
        <p:spPr>
          <a:xfrm>
            <a:off x="500550" y="1089019"/>
            <a:ext cx="8275520" cy="733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">
              <a:spcBef>
                <a:spcPts val="1350"/>
              </a:spcBef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У нас есть </a:t>
            </a:r>
            <a:r>
              <a:rPr lang="ru-RU" sz="18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и функция потерь</a:t>
            </a:r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indent="685800">
              <a:spcBef>
                <a:spcPts val="1350"/>
              </a:spcBef>
            </a:pPr>
            <a:endParaRPr lang="en"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DBEFD706-0191-2348-9DA8-45758A7BC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обучение модели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24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6" name="Google Shape;607;gb10daea3ca_0_1347"/>
              <p:cNvSpPr txBox="1"/>
              <p:nvPr/>
            </p:nvSpPr>
            <p:spPr>
              <a:xfrm>
                <a:off x="500550" y="1089019"/>
                <a:ext cx="8275520" cy="22878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57150">
                  <a:spcBef>
                    <a:spcPts val="1350"/>
                  </a:spcBef>
                  <a:buSzPts val="2400"/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У нас есть </a:t>
                </a:r>
                <a:r>
                  <a:rPr lang="ru-RU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датасет</a:t>
                </a: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и функция потерь</a:t>
                </a:r>
                <a:endParaRPr lang="ru-RU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pPr marL="57150">
                  <a:spcBef>
                    <a:spcPts val="1350"/>
                  </a:spcBef>
                  <a:buSzPts val="2400"/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Мы выбираем семейство моделей 𝒜  </a:t>
                </a:r>
              </a:p>
              <a:p>
                <a:pPr marL="57150">
                  <a:spcBef>
                    <a:spcPts val="1350"/>
                  </a:spcBef>
                  <a:buSzPts val="2400"/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ru-RU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То есть модели какого </a:t>
                </a:r>
                <a:r>
                  <a:rPr lang="ru-RU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типа</a:t>
                </a:r>
                <a:r>
                  <a:rPr lang="ru-RU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мы будем рассматривать</a:t>
                </a:r>
              </a:p>
              <a:p>
                <a:pPr marL="57150">
                  <a:spcBef>
                    <a:spcPts val="1350"/>
                  </a:spcBef>
                  <a:buSzPts val="2400"/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ru-RU" sz="15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Например, линейная регрессия</a:t>
                </a:r>
              </a:p>
              <a:p>
                <a:pPr marL="57150">
                  <a:spcBef>
                    <a:spcPts val="1350"/>
                  </a:spcBef>
                  <a:buSzPts val="2400"/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Avenir"/>
                          <a:cs typeface="Arial" panose="020B0604020202020204" pitchFamily="34" charset="0"/>
                          <a:sym typeface="Avenir Roman"/>
                        </a:rPr>
                        <m:t>𝒜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Avenir"/>
                          <a:cs typeface="Arial" panose="020B0604020202020204" pitchFamily="34" charset="0"/>
                          <a:sym typeface="Avenir Roman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ru-RU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pPr>
                  <a:spcBef>
                    <a:spcPts val="1350"/>
                  </a:spcBef>
                </a:pPr>
                <a:endParaRPr lang="en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</p:txBody>
          </p:sp>
        </mc:Choice>
        <mc:Fallback>
          <p:sp>
            <p:nvSpPr>
              <p:cNvPr id="686" name="Google Shape;607;gb10daea3ca_0_13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089019"/>
                <a:ext cx="8275520" cy="2287806"/>
              </a:xfrm>
              <a:prstGeom prst="rect">
                <a:avLst/>
              </a:prstGeom>
              <a:blipFill>
                <a:blip r:embed="rId2"/>
                <a:stretch>
                  <a:fillRect l="-1072" t="-276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DBEFD706-0191-2348-9DA8-45758A7BC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обучение модели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913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6" name="Google Shape;607;gb10daea3ca_0_1347"/>
              <p:cNvSpPr txBox="1"/>
              <p:nvPr/>
            </p:nvSpPr>
            <p:spPr>
              <a:xfrm>
                <a:off x="500550" y="1089019"/>
                <a:ext cx="8275520" cy="32983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342900" indent="-285750">
                  <a:spcBef>
                    <a:spcPts val="1350"/>
                  </a:spcBef>
                  <a:buSzPts val="2400"/>
                  <a:buFont typeface="Arial" panose="020B0604020202020204" pitchFamily="34" charset="0"/>
                  <a:buChar char="•"/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У нас есть </a:t>
                </a:r>
                <a:r>
                  <a:rPr lang="ru-RU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датасет</a:t>
                </a: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и функция потерь</a:t>
                </a:r>
                <a:endParaRPr lang="ru-RU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pPr marL="342900" indent="-285750">
                  <a:spcBef>
                    <a:spcPts val="1350"/>
                  </a:spcBef>
                  <a:buSzPts val="2400"/>
                  <a:buFont typeface="Arial" panose="020B0604020202020204" pitchFamily="34" charset="0"/>
                  <a:buChar char="•"/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ru-RU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Мы выбираем семейство моделей 𝒜  </a:t>
                </a:r>
              </a:p>
              <a:p>
                <a:pPr marL="57150">
                  <a:spcBef>
                    <a:spcPts val="1350"/>
                  </a:spcBef>
                  <a:buSzPts val="2400"/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ru-RU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То есть модели какого </a:t>
                </a:r>
                <a:r>
                  <a:rPr lang="ru-RU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типа</a:t>
                </a:r>
                <a:r>
                  <a:rPr lang="ru-RU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мы будем рассматривать</a:t>
                </a:r>
              </a:p>
              <a:p>
                <a:pPr marL="57150">
                  <a:spcBef>
                    <a:spcPts val="1350"/>
                  </a:spcBef>
                  <a:buSzPts val="2400"/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:r>
                  <a:rPr lang="ru-RU" sz="15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Например, линейная регрессия</a:t>
                </a:r>
              </a:p>
              <a:p>
                <a:pPr marL="57150">
                  <a:spcBef>
                    <a:spcPts val="1350"/>
                  </a:spcBef>
                  <a:buSzPts val="2400"/>
                  <a:defRPr sz="2400">
                    <a:latin typeface="Avenir"/>
                    <a:ea typeface="Avenir"/>
                    <a:cs typeface="Avenir"/>
                    <a:sym typeface="Avenir Roman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Avenir"/>
                          <a:cs typeface="Arial" panose="020B0604020202020204" pitchFamily="34" charset="0"/>
                          <a:sym typeface="Avenir Roman"/>
                        </a:rPr>
                        <m:t>𝒜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Avenir"/>
                          <a:cs typeface="Arial" panose="020B0604020202020204" pitchFamily="34" charset="0"/>
                          <a:sym typeface="Avenir Roman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Avenir Roman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Avenir Roman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ru-RU" sz="1800" dirty="0"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 Roman"/>
                </a:endParaRPr>
              </a:p>
              <a:p>
                <a:pPr marL="285750" indent="-285750">
                  <a:spcBef>
                    <a:spcPts val="1350"/>
                  </a:spcBef>
                  <a:buFont typeface="Arial" panose="020B0604020202020204" pitchFamily="34" charset="0"/>
                  <a:buChar char="•"/>
                </a:pPr>
                <a:r>
                  <a:rPr lang="ru-RU" sz="1800" b="1" dirty="0"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 Roman"/>
                  </a:rPr>
                  <a:t>Обучение</a:t>
                </a:r>
                <a:r>
                  <a:rPr lang="ru-RU" sz="1800" dirty="0"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 Roman"/>
                  </a:rPr>
                  <a:t> – поиск </a:t>
                </a:r>
                <a:r>
                  <a:rPr lang="ru-RU" sz="1800" b="1" dirty="0"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 Roman"/>
                  </a:rPr>
                  <a:t>оптимальной</a:t>
                </a:r>
                <a:r>
                  <a:rPr lang="ru-RU" sz="1800" dirty="0"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 Roman"/>
                  </a:rPr>
                  <a:t> модели (из выбранного семейства) в терминах функции потерь </a:t>
                </a:r>
              </a:p>
              <a:p>
                <a:pPr marL="285750" indent="-285750">
                  <a:spcBef>
                    <a:spcPts val="1350"/>
                  </a:spcBef>
                  <a:buFont typeface="Arial" panose="020B0604020202020204" pitchFamily="34" charset="0"/>
                  <a:buChar char="•"/>
                </a:pPr>
                <a:r>
                  <a:rPr lang="ru-RU" sz="1800" dirty="0"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 Roman"/>
                  </a:rPr>
                  <a:t>Неформально: </a:t>
                </a:r>
                <a:r>
                  <a:rPr lang="ru-RU" sz="1800" b="1" dirty="0"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 Roman"/>
                  </a:rPr>
                  <a:t>обучение – поиск лучшего набора параметров </a:t>
                </a:r>
                <a:r>
                  <a:rPr lang="ru-RU" sz="1800" dirty="0"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 Roman"/>
                  </a:rPr>
                  <a:t>среди всех возможных</a:t>
                </a:r>
              </a:p>
            </p:txBody>
          </p:sp>
        </mc:Choice>
        <mc:Fallback>
          <p:sp>
            <p:nvSpPr>
              <p:cNvPr id="686" name="Google Shape;607;gb10daea3ca_0_13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089019"/>
                <a:ext cx="8275520" cy="3298339"/>
              </a:xfrm>
              <a:prstGeom prst="rect">
                <a:avLst/>
              </a:prstGeom>
              <a:blipFill>
                <a:blip r:embed="rId2"/>
                <a:stretch>
                  <a:fillRect l="-1531" t="-4215" b="-306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DBEFD706-0191-2348-9DA8-45758A7BC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Определения: обучение модели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62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 Pipeline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800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16;gb10daea3ca_0_1407"/>
          <p:cNvGrpSpPr/>
          <p:nvPr/>
        </p:nvGrpSpPr>
        <p:grpSpPr>
          <a:xfrm>
            <a:off x="3323155" y="1617148"/>
            <a:ext cx="3265202" cy="427727"/>
            <a:chOff x="-1" y="0"/>
            <a:chExt cx="4353602" cy="570300"/>
          </a:xfrm>
        </p:grpSpPr>
        <p:sp>
          <p:nvSpPr>
            <p:cNvPr id="693" name="Rectangle"/>
            <p:cNvSpPr/>
            <p:nvPr/>
          </p:nvSpPr>
          <p:spPr>
            <a:xfrm>
              <a:off x="-1" y="0"/>
              <a:ext cx="43536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694" name="Training"/>
            <p:cNvSpPr txBox="1"/>
            <p:nvPr/>
          </p:nvSpPr>
          <p:spPr>
            <a:xfrm>
              <a:off x="64774" y="54341"/>
              <a:ext cx="42240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Training</a:t>
              </a:r>
            </a:p>
          </p:txBody>
        </p:sp>
      </p:grpSp>
      <p:grpSp>
        <p:nvGrpSpPr>
          <p:cNvPr id="698" name="Google Shape;617;gb10daea3ca_0_1407"/>
          <p:cNvGrpSpPr/>
          <p:nvPr/>
        </p:nvGrpSpPr>
        <p:grpSpPr>
          <a:xfrm>
            <a:off x="591916" y="2198856"/>
            <a:ext cx="1800226" cy="501977"/>
            <a:chOff x="0" y="0"/>
            <a:chExt cx="2400300" cy="669300"/>
          </a:xfrm>
        </p:grpSpPr>
        <p:sp>
          <p:nvSpPr>
            <p:cNvPr id="696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650"/>
            </a:p>
          </p:txBody>
        </p:sp>
        <p:sp>
          <p:nvSpPr>
            <p:cNvPr id="697" name="Training Dataset"/>
            <p:cNvSpPr txBox="1"/>
            <p:nvPr/>
          </p:nvSpPr>
          <p:spPr>
            <a:xfrm>
              <a:off x="64775" y="119229"/>
              <a:ext cx="2270751" cy="430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650"/>
                <a:t>Training Dataset</a:t>
              </a:r>
            </a:p>
          </p:txBody>
        </p:sp>
      </p:grpSp>
      <p:grpSp>
        <p:nvGrpSpPr>
          <p:cNvPr id="701" name="Google Shape;618;gb10daea3ca_0_1407"/>
          <p:cNvGrpSpPr/>
          <p:nvPr/>
        </p:nvGrpSpPr>
        <p:grpSpPr>
          <a:xfrm>
            <a:off x="3322067" y="2312994"/>
            <a:ext cx="3266328" cy="427726"/>
            <a:chOff x="-1" y="0"/>
            <a:chExt cx="4355102" cy="570300"/>
          </a:xfrm>
        </p:grpSpPr>
        <p:sp>
          <p:nvSpPr>
            <p:cNvPr id="699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00" name="Trained model"/>
            <p:cNvSpPr txBox="1"/>
            <p:nvPr/>
          </p:nvSpPr>
          <p:spPr>
            <a:xfrm>
              <a:off x="64774" y="54340"/>
              <a:ext cx="42255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Trained model</a:t>
              </a:r>
            </a:p>
          </p:txBody>
        </p:sp>
      </p:grpSp>
      <p:sp>
        <p:nvSpPr>
          <p:cNvPr id="702" name="Google Shape;619;gb10daea3ca_0_1407"/>
          <p:cNvSpPr/>
          <p:nvPr/>
        </p:nvSpPr>
        <p:spPr>
          <a:xfrm flipV="1">
            <a:off x="2392140" y="1955970"/>
            <a:ext cx="929926" cy="5067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703" name="Google Shape;620;gb10daea3ca_0_1407"/>
          <p:cNvSpPr/>
          <p:nvPr/>
        </p:nvSpPr>
        <p:spPr>
          <a:xfrm flipV="1">
            <a:off x="2386256" y="1874549"/>
            <a:ext cx="936901" cy="252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706" name="Google Shape;621;gb10daea3ca_0_1407"/>
          <p:cNvGrpSpPr/>
          <p:nvPr/>
        </p:nvGrpSpPr>
        <p:grpSpPr>
          <a:xfrm>
            <a:off x="584950" y="1145026"/>
            <a:ext cx="1800226" cy="501977"/>
            <a:chOff x="0" y="130149"/>
            <a:chExt cx="2400300" cy="669301"/>
          </a:xfrm>
        </p:grpSpPr>
        <p:sp>
          <p:nvSpPr>
            <p:cNvPr id="704" name="Rectangle"/>
            <p:cNvSpPr/>
            <p:nvPr/>
          </p:nvSpPr>
          <p:spPr>
            <a:xfrm>
              <a:off x="0" y="130149"/>
              <a:ext cx="2400300" cy="669301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05" name="Linear Regression"/>
            <p:cNvSpPr txBox="1"/>
            <p:nvPr/>
          </p:nvSpPr>
          <p:spPr>
            <a:xfrm>
              <a:off x="64775" y="233989"/>
              <a:ext cx="2270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sz="1800" dirty="0"/>
                <a:t>Model</a:t>
              </a:r>
              <a:endParaRPr sz="1800" dirty="0"/>
            </a:p>
          </p:txBody>
        </p:sp>
      </p:grpSp>
      <p:grpSp>
        <p:nvGrpSpPr>
          <p:cNvPr id="709" name="Google Shape;622;gb10daea3ca_0_1407"/>
          <p:cNvGrpSpPr/>
          <p:nvPr/>
        </p:nvGrpSpPr>
        <p:grpSpPr>
          <a:xfrm>
            <a:off x="586068" y="1689507"/>
            <a:ext cx="1800226" cy="471828"/>
            <a:chOff x="0" y="-1"/>
            <a:chExt cx="2400300" cy="629102"/>
          </a:xfrm>
        </p:grpSpPr>
        <p:sp>
          <p:nvSpPr>
            <p:cNvPr id="707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08" name="Cost Function"/>
            <p:cNvSpPr txBox="1"/>
            <p:nvPr/>
          </p:nvSpPr>
          <p:spPr>
            <a:xfrm>
              <a:off x="64775" y="83741"/>
              <a:ext cx="2270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sz="1800" dirty="0"/>
                <a:t>Loss</a:t>
              </a:r>
              <a:endParaRPr sz="1800" dirty="0"/>
            </a:p>
          </p:txBody>
        </p:sp>
      </p:grpSp>
      <p:sp>
        <p:nvSpPr>
          <p:cNvPr id="710" name="Google Shape;623;gb10daea3ca_0_1407"/>
          <p:cNvSpPr/>
          <p:nvPr/>
        </p:nvSpPr>
        <p:spPr>
          <a:xfrm>
            <a:off x="2385175" y="1338295"/>
            <a:ext cx="938025" cy="427727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716" name="Google Shape;624;gb10daea3ca_0_1407"/>
          <p:cNvSpPr/>
          <p:nvPr/>
        </p:nvSpPr>
        <p:spPr>
          <a:xfrm>
            <a:off x="4955403" y="2059168"/>
            <a:ext cx="182" cy="239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sp>
        <p:nvSpPr>
          <p:cNvPr id="30" name="Google Shape;723;gb472e075ec_0_439">
            <a:extLst>
              <a:ext uri="{FF2B5EF4-FFF2-40B4-BE49-F238E27FC236}">
                <a16:creationId xmlns:a16="http://schemas.microsoft.com/office/drawing/2014/main" id="{51910965-E20C-AB42-A81A-B220281E1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3212701874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общего понимания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Чтобы заложить основы для дальнейшего обучения на курсе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632;gb472e075ec_0_273"/>
          <p:cNvGrpSpPr/>
          <p:nvPr/>
        </p:nvGrpSpPr>
        <p:grpSpPr>
          <a:xfrm>
            <a:off x="3323155" y="1617148"/>
            <a:ext cx="3265202" cy="427727"/>
            <a:chOff x="-1" y="0"/>
            <a:chExt cx="4353602" cy="570300"/>
          </a:xfrm>
        </p:grpSpPr>
        <p:sp>
          <p:nvSpPr>
            <p:cNvPr id="718" name="Rectangle"/>
            <p:cNvSpPr/>
            <p:nvPr/>
          </p:nvSpPr>
          <p:spPr>
            <a:xfrm>
              <a:off x="-1" y="0"/>
              <a:ext cx="43536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19" name="Training"/>
            <p:cNvSpPr txBox="1"/>
            <p:nvPr/>
          </p:nvSpPr>
          <p:spPr>
            <a:xfrm>
              <a:off x="64774" y="54341"/>
              <a:ext cx="42240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Training</a:t>
              </a:r>
            </a:p>
          </p:txBody>
        </p:sp>
      </p:grpSp>
      <p:grpSp>
        <p:nvGrpSpPr>
          <p:cNvPr id="723" name="Google Shape;633;gb472e075ec_0_273"/>
          <p:cNvGrpSpPr/>
          <p:nvPr/>
        </p:nvGrpSpPr>
        <p:grpSpPr>
          <a:xfrm>
            <a:off x="591916" y="2198856"/>
            <a:ext cx="1800226" cy="501977"/>
            <a:chOff x="0" y="0"/>
            <a:chExt cx="2400300" cy="669300"/>
          </a:xfrm>
        </p:grpSpPr>
        <p:sp>
          <p:nvSpPr>
            <p:cNvPr id="721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650"/>
            </a:p>
          </p:txBody>
        </p:sp>
        <p:sp>
          <p:nvSpPr>
            <p:cNvPr id="722" name="Training Dataset"/>
            <p:cNvSpPr txBox="1"/>
            <p:nvPr/>
          </p:nvSpPr>
          <p:spPr>
            <a:xfrm>
              <a:off x="64775" y="119229"/>
              <a:ext cx="2270751" cy="430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650"/>
                <a:t>Training Dataset</a:t>
              </a:r>
            </a:p>
          </p:txBody>
        </p:sp>
      </p:grpSp>
      <p:grpSp>
        <p:nvGrpSpPr>
          <p:cNvPr id="726" name="Google Shape;634;gb472e075ec_0_273"/>
          <p:cNvGrpSpPr/>
          <p:nvPr/>
        </p:nvGrpSpPr>
        <p:grpSpPr>
          <a:xfrm>
            <a:off x="3322067" y="2312994"/>
            <a:ext cx="3266328" cy="427726"/>
            <a:chOff x="-1" y="0"/>
            <a:chExt cx="4355102" cy="570300"/>
          </a:xfrm>
        </p:grpSpPr>
        <p:sp>
          <p:nvSpPr>
            <p:cNvPr id="724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25" name="Trained model"/>
            <p:cNvSpPr txBox="1"/>
            <p:nvPr/>
          </p:nvSpPr>
          <p:spPr>
            <a:xfrm>
              <a:off x="64774" y="54340"/>
              <a:ext cx="42255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Trained model</a:t>
              </a:r>
            </a:p>
          </p:txBody>
        </p:sp>
      </p:grpSp>
      <p:sp>
        <p:nvSpPr>
          <p:cNvPr id="727" name="Google Shape;635;gb472e075ec_0_273"/>
          <p:cNvSpPr/>
          <p:nvPr/>
        </p:nvSpPr>
        <p:spPr>
          <a:xfrm flipV="1">
            <a:off x="2392140" y="1955970"/>
            <a:ext cx="929926" cy="5067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728" name="Google Shape;636;gb472e075ec_0_273"/>
          <p:cNvSpPr/>
          <p:nvPr/>
        </p:nvSpPr>
        <p:spPr>
          <a:xfrm flipV="1">
            <a:off x="2386256" y="1874549"/>
            <a:ext cx="936901" cy="252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731" name="Google Shape;637;gb472e075ec_0_273"/>
          <p:cNvGrpSpPr/>
          <p:nvPr/>
        </p:nvGrpSpPr>
        <p:grpSpPr>
          <a:xfrm>
            <a:off x="584950" y="1145028"/>
            <a:ext cx="1800226" cy="501976"/>
            <a:chOff x="0" y="0"/>
            <a:chExt cx="2400300" cy="669300"/>
          </a:xfrm>
        </p:grpSpPr>
        <p:sp>
          <p:nvSpPr>
            <p:cNvPr id="729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30" name="Model"/>
            <p:cNvSpPr txBox="1"/>
            <p:nvPr/>
          </p:nvSpPr>
          <p:spPr>
            <a:xfrm>
              <a:off x="64775" y="103841"/>
              <a:ext cx="2270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 dirty="0"/>
                <a:t>Model</a:t>
              </a:r>
            </a:p>
          </p:txBody>
        </p:sp>
      </p:grpSp>
      <p:grpSp>
        <p:nvGrpSpPr>
          <p:cNvPr id="734" name="Google Shape;638;gb472e075ec_0_273"/>
          <p:cNvGrpSpPr/>
          <p:nvPr/>
        </p:nvGrpSpPr>
        <p:grpSpPr>
          <a:xfrm>
            <a:off x="586068" y="1689507"/>
            <a:ext cx="1800226" cy="471828"/>
            <a:chOff x="0" y="-1"/>
            <a:chExt cx="2400300" cy="629102"/>
          </a:xfrm>
        </p:grpSpPr>
        <p:sp>
          <p:nvSpPr>
            <p:cNvPr id="732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33" name="Cost Function"/>
            <p:cNvSpPr txBox="1"/>
            <p:nvPr/>
          </p:nvSpPr>
          <p:spPr>
            <a:xfrm>
              <a:off x="64775" y="83741"/>
              <a:ext cx="2270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sz="1800" dirty="0"/>
                <a:t>Loss</a:t>
              </a:r>
              <a:endParaRPr sz="1800" dirty="0"/>
            </a:p>
          </p:txBody>
        </p:sp>
      </p:grpSp>
      <p:sp>
        <p:nvSpPr>
          <p:cNvPr id="735" name="Google Shape;639;gb472e075ec_0_273"/>
          <p:cNvSpPr/>
          <p:nvPr/>
        </p:nvSpPr>
        <p:spPr>
          <a:xfrm>
            <a:off x="2385175" y="1338295"/>
            <a:ext cx="938025" cy="427727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738" name="Google Shape;640;gb472e075ec_0_273"/>
          <p:cNvGrpSpPr/>
          <p:nvPr/>
        </p:nvGrpSpPr>
        <p:grpSpPr>
          <a:xfrm>
            <a:off x="584942" y="4302775"/>
            <a:ext cx="1800226" cy="501977"/>
            <a:chOff x="0" y="0"/>
            <a:chExt cx="2400300" cy="669300"/>
          </a:xfrm>
        </p:grpSpPr>
        <p:sp>
          <p:nvSpPr>
            <p:cNvPr id="736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650"/>
            </a:p>
          </p:txBody>
        </p:sp>
        <p:sp>
          <p:nvSpPr>
            <p:cNvPr id="737" name="Test Dataset"/>
            <p:cNvSpPr txBox="1"/>
            <p:nvPr/>
          </p:nvSpPr>
          <p:spPr>
            <a:xfrm>
              <a:off x="64775" y="119229"/>
              <a:ext cx="2270751" cy="430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650"/>
                <a:t>Test Dataset</a:t>
              </a:r>
            </a:p>
          </p:txBody>
        </p:sp>
      </p:grpSp>
      <p:grpSp>
        <p:nvGrpSpPr>
          <p:cNvPr id="741" name="Google Shape;641;gb472e075ec_0_273"/>
          <p:cNvGrpSpPr/>
          <p:nvPr/>
        </p:nvGrpSpPr>
        <p:grpSpPr>
          <a:xfrm>
            <a:off x="3323155" y="4319886"/>
            <a:ext cx="3265202" cy="471827"/>
            <a:chOff x="-1" y="-1"/>
            <a:chExt cx="4353602" cy="629102"/>
          </a:xfrm>
        </p:grpSpPr>
        <p:sp>
          <p:nvSpPr>
            <p:cNvPr id="739" name="Rectangle"/>
            <p:cNvSpPr/>
            <p:nvPr/>
          </p:nvSpPr>
          <p:spPr>
            <a:xfrm>
              <a:off x="-1" y="-1"/>
              <a:ext cx="4353602" cy="629102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40" name="Testing"/>
            <p:cNvSpPr txBox="1"/>
            <p:nvPr/>
          </p:nvSpPr>
          <p:spPr>
            <a:xfrm>
              <a:off x="64774" y="83739"/>
              <a:ext cx="42240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Testing</a:t>
              </a:r>
            </a:p>
          </p:txBody>
        </p:sp>
      </p:grpSp>
      <p:grpSp>
        <p:nvGrpSpPr>
          <p:cNvPr id="744" name="Google Shape;642;gb472e075ec_0_273"/>
          <p:cNvGrpSpPr/>
          <p:nvPr/>
        </p:nvGrpSpPr>
        <p:grpSpPr>
          <a:xfrm>
            <a:off x="584944" y="3668306"/>
            <a:ext cx="1800226" cy="471827"/>
            <a:chOff x="0" y="-1"/>
            <a:chExt cx="2400300" cy="629102"/>
          </a:xfrm>
        </p:grpSpPr>
        <p:sp>
          <p:nvSpPr>
            <p:cNvPr id="742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43" name="Metric"/>
            <p:cNvSpPr txBox="1"/>
            <p:nvPr/>
          </p:nvSpPr>
          <p:spPr>
            <a:xfrm>
              <a:off x="64775" y="83739"/>
              <a:ext cx="22707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Metric</a:t>
              </a:r>
            </a:p>
          </p:txBody>
        </p:sp>
      </p:grpSp>
      <p:sp>
        <p:nvSpPr>
          <p:cNvPr id="757" name="Google Shape;643;gb472e075ec_0_273"/>
          <p:cNvSpPr/>
          <p:nvPr/>
        </p:nvSpPr>
        <p:spPr>
          <a:xfrm>
            <a:off x="2399454" y="4554299"/>
            <a:ext cx="909415" cy="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sp>
        <p:nvSpPr>
          <p:cNvPr id="758" name="Google Shape;644;gb472e075ec_0_273"/>
          <p:cNvSpPr/>
          <p:nvPr/>
        </p:nvSpPr>
        <p:spPr>
          <a:xfrm>
            <a:off x="4955403" y="2059168"/>
            <a:ext cx="182" cy="239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grpSp>
        <p:nvGrpSpPr>
          <p:cNvPr id="749" name="Google Shape;645;gb472e075ec_0_273"/>
          <p:cNvGrpSpPr/>
          <p:nvPr/>
        </p:nvGrpSpPr>
        <p:grpSpPr>
          <a:xfrm>
            <a:off x="7214999" y="4305334"/>
            <a:ext cx="1725302" cy="501977"/>
            <a:chOff x="-1" y="0"/>
            <a:chExt cx="2300402" cy="669300"/>
          </a:xfrm>
        </p:grpSpPr>
        <p:sp>
          <p:nvSpPr>
            <p:cNvPr id="747" name="Rectangle"/>
            <p:cNvSpPr/>
            <p:nvPr/>
          </p:nvSpPr>
          <p:spPr>
            <a:xfrm>
              <a:off x="-1" y="0"/>
              <a:ext cx="2300402" cy="66930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48" name="Model Quality"/>
            <p:cNvSpPr txBox="1"/>
            <p:nvPr/>
          </p:nvSpPr>
          <p:spPr>
            <a:xfrm>
              <a:off x="64774" y="103842"/>
              <a:ext cx="21708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Model Quality</a:t>
              </a:r>
            </a:p>
          </p:txBody>
        </p:sp>
      </p:grpSp>
      <p:sp>
        <p:nvSpPr>
          <p:cNvPr id="759" name="Google Shape;646;gb472e075ec_0_273"/>
          <p:cNvSpPr/>
          <p:nvPr/>
        </p:nvSpPr>
        <p:spPr>
          <a:xfrm>
            <a:off x="6602733" y="4556075"/>
            <a:ext cx="597980" cy="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sp>
        <p:nvSpPr>
          <p:cNvPr id="755" name="Google Shape;649;gb472e075ec_0_273"/>
          <p:cNvSpPr/>
          <p:nvPr/>
        </p:nvSpPr>
        <p:spPr>
          <a:xfrm>
            <a:off x="2385169" y="3904219"/>
            <a:ext cx="904951" cy="482626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756" name="Google Shape;650;gb472e075ec_0_273"/>
          <p:cNvSpPr/>
          <p:nvPr/>
        </p:nvSpPr>
        <p:spPr>
          <a:xfrm>
            <a:off x="4955531" y="2740612"/>
            <a:ext cx="225" cy="1579276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46" name="Google Shape;723;gb472e075ec_0_439">
            <a:extLst>
              <a:ext uri="{FF2B5EF4-FFF2-40B4-BE49-F238E27FC236}">
                <a16:creationId xmlns:a16="http://schemas.microsoft.com/office/drawing/2014/main" id="{58427215-3CF0-1646-B3B0-980E723F4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656;gb472e075ec_0_390"/>
          <p:cNvGrpSpPr/>
          <p:nvPr/>
        </p:nvGrpSpPr>
        <p:grpSpPr>
          <a:xfrm>
            <a:off x="3323155" y="1617148"/>
            <a:ext cx="3265202" cy="427727"/>
            <a:chOff x="-1" y="0"/>
            <a:chExt cx="4353602" cy="570300"/>
          </a:xfrm>
        </p:grpSpPr>
        <p:sp>
          <p:nvSpPr>
            <p:cNvPr id="761" name="Rectangle"/>
            <p:cNvSpPr/>
            <p:nvPr/>
          </p:nvSpPr>
          <p:spPr>
            <a:xfrm>
              <a:off x="-1" y="0"/>
              <a:ext cx="43536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62" name="Training"/>
            <p:cNvSpPr txBox="1"/>
            <p:nvPr/>
          </p:nvSpPr>
          <p:spPr>
            <a:xfrm>
              <a:off x="64774" y="54341"/>
              <a:ext cx="42240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Training</a:t>
              </a:r>
            </a:p>
          </p:txBody>
        </p:sp>
      </p:grpSp>
      <p:grpSp>
        <p:nvGrpSpPr>
          <p:cNvPr id="766" name="Google Shape;657;gb472e075ec_0_390"/>
          <p:cNvGrpSpPr/>
          <p:nvPr/>
        </p:nvGrpSpPr>
        <p:grpSpPr>
          <a:xfrm>
            <a:off x="591916" y="2198856"/>
            <a:ext cx="1800226" cy="501977"/>
            <a:chOff x="0" y="0"/>
            <a:chExt cx="2400300" cy="669300"/>
          </a:xfrm>
        </p:grpSpPr>
        <p:sp>
          <p:nvSpPr>
            <p:cNvPr id="764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650"/>
            </a:p>
          </p:txBody>
        </p:sp>
        <p:sp>
          <p:nvSpPr>
            <p:cNvPr id="765" name="Training Dataset"/>
            <p:cNvSpPr txBox="1"/>
            <p:nvPr/>
          </p:nvSpPr>
          <p:spPr>
            <a:xfrm>
              <a:off x="64775" y="119229"/>
              <a:ext cx="2270751" cy="430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650"/>
                <a:t>Training Dataset</a:t>
              </a:r>
            </a:p>
          </p:txBody>
        </p:sp>
      </p:grpSp>
      <p:grpSp>
        <p:nvGrpSpPr>
          <p:cNvPr id="769" name="Google Shape;658;gb472e075ec_0_390"/>
          <p:cNvGrpSpPr/>
          <p:nvPr/>
        </p:nvGrpSpPr>
        <p:grpSpPr>
          <a:xfrm>
            <a:off x="3322067" y="2312994"/>
            <a:ext cx="3266328" cy="427726"/>
            <a:chOff x="-1" y="0"/>
            <a:chExt cx="4355102" cy="570300"/>
          </a:xfrm>
        </p:grpSpPr>
        <p:sp>
          <p:nvSpPr>
            <p:cNvPr id="767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68" name="Trained models"/>
            <p:cNvSpPr txBox="1"/>
            <p:nvPr/>
          </p:nvSpPr>
          <p:spPr>
            <a:xfrm>
              <a:off x="64774" y="54340"/>
              <a:ext cx="42255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Trained models</a:t>
              </a:r>
            </a:p>
          </p:txBody>
        </p:sp>
      </p:grpSp>
      <p:sp>
        <p:nvSpPr>
          <p:cNvPr id="770" name="Google Shape;659;gb472e075ec_0_390"/>
          <p:cNvSpPr/>
          <p:nvPr/>
        </p:nvSpPr>
        <p:spPr>
          <a:xfrm flipV="1">
            <a:off x="2392140" y="1955970"/>
            <a:ext cx="929926" cy="5067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771" name="Google Shape;660;gb472e075ec_0_390"/>
          <p:cNvSpPr/>
          <p:nvPr/>
        </p:nvSpPr>
        <p:spPr>
          <a:xfrm flipV="1">
            <a:off x="2386256" y="1874549"/>
            <a:ext cx="936901" cy="252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774" name="Google Shape;661;gb472e075ec_0_390"/>
          <p:cNvGrpSpPr/>
          <p:nvPr/>
        </p:nvGrpSpPr>
        <p:grpSpPr>
          <a:xfrm>
            <a:off x="584950" y="1145028"/>
            <a:ext cx="1800226" cy="501976"/>
            <a:chOff x="0" y="0"/>
            <a:chExt cx="2400300" cy="669300"/>
          </a:xfrm>
        </p:grpSpPr>
        <p:sp>
          <p:nvSpPr>
            <p:cNvPr id="772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73" name="Models"/>
            <p:cNvSpPr txBox="1"/>
            <p:nvPr/>
          </p:nvSpPr>
          <p:spPr>
            <a:xfrm>
              <a:off x="64775" y="103841"/>
              <a:ext cx="2270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Models</a:t>
              </a:r>
            </a:p>
          </p:txBody>
        </p:sp>
      </p:grpSp>
      <p:grpSp>
        <p:nvGrpSpPr>
          <p:cNvPr id="777" name="Google Shape;662;gb472e075ec_0_390"/>
          <p:cNvGrpSpPr/>
          <p:nvPr/>
        </p:nvGrpSpPr>
        <p:grpSpPr>
          <a:xfrm>
            <a:off x="586068" y="1689507"/>
            <a:ext cx="1800226" cy="471828"/>
            <a:chOff x="0" y="-1"/>
            <a:chExt cx="2400300" cy="629102"/>
          </a:xfrm>
        </p:grpSpPr>
        <p:sp>
          <p:nvSpPr>
            <p:cNvPr id="775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76" name="Cost Function"/>
            <p:cNvSpPr txBox="1"/>
            <p:nvPr/>
          </p:nvSpPr>
          <p:spPr>
            <a:xfrm>
              <a:off x="64775" y="83741"/>
              <a:ext cx="2270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sz="1800" dirty="0"/>
                <a:t>Loss</a:t>
              </a:r>
              <a:endParaRPr sz="1800" dirty="0"/>
            </a:p>
          </p:txBody>
        </p:sp>
      </p:grpSp>
      <p:sp>
        <p:nvSpPr>
          <p:cNvPr id="778" name="Google Shape;663;gb472e075ec_0_390"/>
          <p:cNvSpPr/>
          <p:nvPr/>
        </p:nvSpPr>
        <p:spPr>
          <a:xfrm>
            <a:off x="2385175" y="1338295"/>
            <a:ext cx="938025" cy="427727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781" name="Google Shape;664;gb472e075ec_0_390"/>
          <p:cNvGrpSpPr/>
          <p:nvPr/>
        </p:nvGrpSpPr>
        <p:grpSpPr>
          <a:xfrm>
            <a:off x="584942" y="4302775"/>
            <a:ext cx="1800226" cy="501977"/>
            <a:chOff x="0" y="0"/>
            <a:chExt cx="2400300" cy="669300"/>
          </a:xfrm>
        </p:grpSpPr>
        <p:sp>
          <p:nvSpPr>
            <p:cNvPr id="779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650"/>
            </a:p>
          </p:txBody>
        </p:sp>
        <p:sp>
          <p:nvSpPr>
            <p:cNvPr id="780" name="Test Dataset"/>
            <p:cNvSpPr txBox="1"/>
            <p:nvPr/>
          </p:nvSpPr>
          <p:spPr>
            <a:xfrm>
              <a:off x="64775" y="119229"/>
              <a:ext cx="2270751" cy="430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650"/>
                <a:t>Test Dataset</a:t>
              </a:r>
            </a:p>
          </p:txBody>
        </p:sp>
      </p:grpSp>
      <p:grpSp>
        <p:nvGrpSpPr>
          <p:cNvPr id="784" name="Google Shape;665;gb472e075ec_0_390"/>
          <p:cNvGrpSpPr/>
          <p:nvPr/>
        </p:nvGrpSpPr>
        <p:grpSpPr>
          <a:xfrm>
            <a:off x="3323155" y="4319886"/>
            <a:ext cx="3265202" cy="471827"/>
            <a:chOff x="-1" y="-1"/>
            <a:chExt cx="4353602" cy="629102"/>
          </a:xfrm>
        </p:grpSpPr>
        <p:sp>
          <p:nvSpPr>
            <p:cNvPr id="782" name="Rectangle"/>
            <p:cNvSpPr/>
            <p:nvPr/>
          </p:nvSpPr>
          <p:spPr>
            <a:xfrm>
              <a:off x="-1" y="-1"/>
              <a:ext cx="4353602" cy="629102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83" name="Testing"/>
            <p:cNvSpPr txBox="1"/>
            <p:nvPr/>
          </p:nvSpPr>
          <p:spPr>
            <a:xfrm>
              <a:off x="64774" y="83739"/>
              <a:ext cx="42240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Testing</a:t>
              </a:r>
            </a:p>
          </p:txBody>
        </p:sp>
      </p:grpSp>
      <p:grpSp>
        <p:nvGrpSpPr>
          <p:cNvPr id="787" name="Google Shape;666;gb472e075ec_0_390"/>
          <p:cNvGrpSpPr/>
          <p:nvPr/>
        </p:nvGrpSpPr>
        <p:grpSpPr>
          <a:xfrm>
            <a:off x="584944" y="3668306"/>
            <a:ext cx="1800226" cy="471827"/>
            <a:chOff x="0" y="-1"/>
            <a:chExt cx="2400300" cy="629102"/>
          </a:xfrm>
        </p:grpSpPr>
        <p:sp>
          <p:nvSpPr>
            <p:cNvPr id="785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86" name="Metric"/>
            <p:cNvSpPr txBox="1"/>
            <p:nvPr/>
          </p:nvSpPr>
          <p:spPr>
            <a:xfrm>
              <a:off x="64775" y="83739"/>
              <a:ext cx="22707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Metric</a:t>
              </a:r>
            </a:p>
          </p:txBody>
        </p:sp>
      </p:grpSp>
      <p:sp>
        <p:nvSpPr>
          <p:cNvPr id="801" name="Google Shape;667;gb472e075ec_0_390"/>
          <p:cNvSpPr/>
          <p:nvPr/>
        </p:nvSpPr>
        <p:spPr>
          <a:xfrm>
            <a:off x="2399454" y="4554299"/>
            <a:ext cx="909415" cy="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sp>
        <p:nvSpPr>
          <p:cNvPr id="802" name="Google Shape;668;gb472e075ec_0_390"/>
          <p:cNvSpPr/>
          <p:nvPr/>
        </p:nvSpPr>
        <p:spPr>
          <a:xfrm>
            <a:off x="4955403" y="2059168"/>
            <a:ext cx="182" cy="239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grpSp>
        <p:nvGrpSpPr>
          <p:cNvPr id="792" name="Google Shape;669;gb472e075ec_0_390"/>
          <p:cNvGrpSpPr/>
          <p:nvPr/>
        </p:nvGrpSpPr>
        <p:grpSpPr>
          <a:xfrm>
            <a:off x="7214999" y="4305334"/>
            <a:ext cx="1725302" cy="501977"/>
            <a:chOff x="-1" y="0"/>
            <a:chExt cx="2300402" cy="669300"/>
          </a:xfrm>
        </p:grpSpPr>
        <p:sp>
          <p:nvSpPr>
            <p:cNvPr id="790" name="Rectangle"/>
            <p:cNvSpPr/>
            <p:nvPr/>
          </p:nvSpPr>
          <p:spPr>
            <a:xfrm>
              <a:off x="-1" y="0"/>
              <a:ext cx="2300402" cy="66930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791" name="Model Quality"/>
            <p:cNvSpPr txBox="1"/>
            <p:nvPr/>
          </p:nvSpPr>
          <p:spPr>
            <a:xfrm>
              <a:off x="64774" y="103842"/>
              <a:ext cx="21708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Model Quality</a:t>
              </a:r>
            </a:p>
          </p:txBody>
        </p:sp>
      </p:grpSp>
      <p:sp>
        <p:nvSpPr>
          <p:cNvPr id="803" name="Google Shape;670;gb472e075ec_0_390"/>
          <p:cNvSpPr/>
          <p:nvPr/>
        </p:nvSpPr>
        <p:spPr>
          <a:xfrm>
            <a:off x="6602733" y="4556075"/>
            <a:ext cx="597980" cy="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sp>
        <p:nvSpPr>
          <p:cNvPr id="798" name="Google Shape;673;gb472e075ec_0_390"/>
          <p:cNvSpPr/>
          <p:nvPr/>
        </p:nvSpPr>
        <p:spPr>
          <a:xfrm>
            <a:off x="2385169" y="3904219"/>
            <a:ext cx="904951" cy="482626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799" name="Google Shape;674;gb472e075ec_0_390"/>
          <p:cNvSpPr/>
          <p:nvPr/>
        </p:nvSpPr>
        <p:spPr>
          <a:xfrm>
            <a:off x="4955531" y="2740612"/>
            <a:ext cx="225" cy="1579276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800" name="Google Shape;675;gb472e075ec_0_390"/>
          <p:cNvSpPr txBox="1"/>
          <p:nvPr/>
        </p:nvSpPr>
        <p:spPr>
          <a:xfrm>
            <a:off x="3488137" y="3128551"/>
            <a:ext cx="323235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4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sz="1800"/>
              <a:t>How to select the best model?</a:t>
            </a:r>
          </a:p>
        </p:txBody>
      </p:sp>
      <p:sp>
        <p:nvSpPr>
          <p:cNvPr id="47" name="Google Shape;723;gb472e075ec_0_439">
            <a:extLst>
              <a:ext uri="{FF2B5EF4-FFF2-40B4-BE49-F238E27FC236}">
                <a16:creationId xmlns:a16="http://schemas.microsoft.com/office/drawing/2014/main" id="{8C98DFBA-C24B-0B44-9563-BEB69BC91A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681;gb472e075ec_0_414"/>
          <p:cNvGrpSpPr/>
          <p:nvPr/>
        </p:nvGrpSpPr>
        <p:grpSpPr>
          <a:xfrm>
            <a:off x="3323155" y="1617148"/>
            <a:ext cx="3265202" cy="427727"/>
            <a:chOff x="-1" y="0"/>
            <a:chExt cx="4353602" cy="570300"/>
          </a:xfrm>
        </p:grpSpPr>
        <p:sp>
          <p:nvSpPr>
            <p:cNvPr id="805" name="Rectangle"/>
            <p:cNvSpPr/>
            <p:nvPr/>
          </p:nvSpPr>
          <p:spPr>
            <a:xfrm>
              <a:off x="-1" y="0"/>
              <a:ext cx="43536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06" name="Training"/>
            <p:cNvSpPr txBox="1"/>
            <p:nvPr/>
          </p:nvSpPr>
          <p:spPr>
            <a:xfrm>
              <a:off x="64774" y="54341"/>
              <a:ext cx="42240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Training</a:t>
              </a:r>
            </a:p>
          </p:txBody>
        </p:sp>
      </p:grpSp>
      <p:grpSp>
        <p:nvGrpSpPr>
          <p:cNvPr id="810" name="Google Shape;682;gb472e075ec_0_414"/>
          <p:cNvGrpSpPr/>
          <p:nvPr/>
        </p:nvGrpSpPr>
        <p:grpSpPr>
          <a:xfrm>
            <a:off x="591916" y="2198856"/>
            <a:ext cx="1800226" cy="501977"/>
            <a:chOff x="0" y="0"/>
            <a:chExt cx="2400300" cy="669300"/>
          </a:xfrm>
        </p:grpSpPr>
        <p:sp>
          <p:nvSpPr>
            <p:cNvPr id="808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650"/>
            </a:p>
          </p:txBody>
        </p:sp>
        <p:sp>
          <p:nvSpPr>
            <p:cNvPr id="809" name="Training Dataset"/>
            <p:cNvSpPr txBox="1"/>
            <p:nvPr/>
          </p:nvSpPr>
          <p:spPr>
            <a:xfrm>
              <a:off x="64775" y="119229"/>
              <a:ext cx="2270751" cy="430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650"/>
                <a:t>Training Dataset</a:t>
              </a:r>
            </a:p>
          </p:txBody>
        </p:sp>
      </p:grpSp>
      <p:grpSp>
        <p:nvGrpSpPr>
          <p:cNvPr id="813" name="Google Shape;683;gb472e075ec_0_414"/>
          <p:cNvGrpSpPr/>
          <p:nvPr/>
        </p:nvGrpSpPr>
        <p:grpSpPr>
          <a:xfrm>
            <a:off x="3322067" y="2312994"/>
            <a:ext cx="3266328" cy="427726"/>
            <a:chOff x="-1" y="0"/>
            <a:chExt cx="4355102" cy="570300"/>
          </a:xfrm>
        </p:grpSpPr>
        <p:sp>
          <p:nvSpPr>
            <p:cNvPr id="811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12" name="Trained models"/>
            <p:cNvSpPr txBox="1"/>
            <p:nvPr/>
          </p:nvSpPr>
          <p:spPr>
            <a:xfrm>
              <a:off x="64774" y="54340"/>
              <a:ext cx="42255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Trained models</a:t>
              </a:r>
            </a:p>
          </p:txBody>
        </p:sp>
      </p:grpSp>
      <p:sp>
        <p:nvSpPr>
          <p:cNvPr id="814" name="Google Shape;684;gb472e075ec_0_414"/>
          <p:cNvSpPr/>
          <p:nvPr/>
        </p:nvSpPr>
        <p:spPr>
          <a:xfrm flipV="1">
            <a:off x="2392140" y="1955970"/>
            <a:ext cx="929926" cy="5067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815" name="Google Shape;685;gb472e075ec_0_414"/>
          <p:cNvSpPr/>
          <p:nvPr/>
        </p:nvSpPr>
        <p:spPr>
          <a:xfrm flipV="1">
            <a:off x="2386256" y="1874549"/>
            <a:ext cx="936901" cy="252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818" name="Google Shape;686;gb472e075ec_0_414"/>
          <p:cNvGrpSpPr/>
          <p:nvPr/>
        </p:nvGrpSpPr>
        <p:grpSpPr>
          <a:xfrm>
            <a:off x="584950" y="1145028"/>
            <a:ext cx="1800226" cy="501976"/>
            <a:chOff x="0" y="0"/>
            <a:chExt cx="2400300" cy="669300"/>
          </a:xfrm>
        </p:grpSpPr>
        <p:sp>
          <p:nvSpPr>
            <p:cNvPr id="816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17" name="Models"/>
            <p:cNvSpPr txBox="1"/>
            <p:nvPr/>
          </p:nvSpPr>
          <p:spPr>
            <a:xfrm>
              <a:off x="64775" y="103841"/>
              <a:ext cx="2270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Models</a:t>
              </a:r>
            </a:p>
          </p:txBody>
        </p:sp>
      </p:grpSp>
      <p:grpSp>
        <p:nvGrpSpPr>
          <p:cNvPr id="821" name="Google Shape;687;gb472e075ec_0_414"/>
          <p:cNvGrpSpPr/>
          <p:nvPr/>
        </p:nvGrpSpPr>
        <p:grpSpPr>
          <a:xfrm>
            <a:off x="586068" y="1689507"/>
            <a:ext cx="1800226" cy="471828"/>
            <a:chOff x="0" y="-1"/>
            <a:chExt cx="2400300" cy="629102"/>
          </a:xfrm>
        </p:grpSpPr>
        <p:sp>
          <p:nvSpPr>
            <p:cNvPr id="819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20" name="Cost Function"/>
            <p:cNvSpPr txBox="1"/>
            <p:nvPr/>
          </p:nvSpPr>
          <p:spPr>
            <a:xfrm>
              <a:off x="64775" y="83741"/>
              <a:ext cx="2270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sz="1800" dirty="0"/>
                <a:t>Loss</a:t>
              </a:r>
              <a:endParaRPr sz="1800" dirty="0"/>
            </a:p>
          </p:txBody>
        </p:sp>
      </p:grpSp>
      <p:sp>
        <p:nvSpPr>
          <p:cNvPr id="822" name="Google Shape;688;gb472e075ec_0_414"/>
          <p:cNvSpPr/>
          <p:nvPr/>
        </p:nvSpPr>
        <p:spPr>
          <a:xfrm>
            <a:off x="2385175" y="1338295"/>
            <a:ext cx="938025" cy="427727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825" name="Google Shape;689;gb472e075ec_0_414"/>
          <p:cNvGrpSpPr/>
          <p:nvPr/>
        </p:nvGrpSpPr>
        <p:grpSpPr>
          <a:xfrm>
            <a:off x="584942" y="4302775"/>
            <a:ext cx="1800226" cy="501977"/>
            <a:chOff x="0" y="0"/>
            <a:chExt cx="2400300" cy="669300"/>
          </a:xfrm>
        </p:grpSpPr>
        <p:sp>
          <p:nvSpPr>
            <p:cNvPr id="823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650"/>
            </a:p>
          </p:txBody>
        </p:sp>
        <p:sp>
          <p:nvSpPr>
            <p:cNvPr id="824" name="Test Dataset"/>
            <p:cNvSpPr txBox="1"/>
            <p:nvPr/>
          </p:nvSpPr>
          <p:spPr>
            <a:xfrm>
              <a:off x="64775" y="119229"/>
              <a:ext cx="2270751" cy="430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650"/>
                <a:t>Test Dataset</a:t>
              </a:r>
            </a:p>
          </p:txBody>
        </p:sp>
      </p:grpSp>
      <p:grpSp>
        <p:nvGrpSpPr>
          <p:cNvPr id="828" name="Google Shape;690;gb472e075ec_0_414"/>
          <p:cNvGrpSpPr/>
          <p:nvPr/>
        </p:nvGrpSpPr>
        <p:grpSpPr>
          <a:xfrm>
            <a:off x="3323155" y="4319886"/>
            <a:ext cx="3265202" cy="471827"/>
            <a:chOff x="-1" y="-1"/>
            <a:chExt cx="4353602" cy="629102"/>
          </a:xfrm>
        </p:grpSpPr>
        <p:sp>
          <p:nvSpPr>
            <p:cNvPr id="826" name="Rectangle"/>
            <p:cNvSpPr/>
            <p:nvPr/>
          </p:nvSpPr>
          <p:spPr>
            <a:xfrm>
              <a:off x="-1" y="-1"/>
              <a:ext cx="4353602" cy="629102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27" name="Testing"/>
            <p:cNvSpPr txBox="1"/>
            <p:nvPr/>
          </p:nvSpPr>
          <p:spPr>
            <a:xfrm>
              <a:off x="64774" y="83739"/>
              <a:ext cx="42240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Testing</a:t>
              </a:r>
            </a:p>
          </p:txBody>
        </p:sp>
      </p:grpSp>
      <p:grpSp>
        <p:nvGrpSpPr>
          <p:cNvPr id="831" name="Google Shape;691;gb472e075ec_0_414"/>
          <p:cNvGrpSpPr/>
          <p:nvPr/>
        </p:nvGrpSpPr>
        <p:grpSpPr>
          <a:xfrm>
            <a:off x="584944" y="3668306"/>
            <a:ext cx="1800226" cy="471827"/>
            <a:chOff x="0" y="-1"/>
            <a:chExt cx="2400300" cy="629102"/>
          </a:xfrm>
        </p:grpSpPr>
        <p:sp>
          <p:nvSpPr>
            <p:cNvPr id="829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30" name="Metric"/>
            <p:cNvSpPr txBox="1"/>
            <p:nvPr/>
          </p:nvSpPr>
          <p:spPr>
            <a:xfrm>
              <a:off x="64775" y="83739"/>
              <a:ext cx="22707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Metric</a:t>
              </a:r>
            </a:p>
          </p:txBody>
        </p:sp>
      </p:grpSp>
      <p:sp>
        <p:nvSpPr>
          <p:cNvPr id="848" name="Google Shape;692;gb472e075ec_0_414"/>
          <p:cNvSpPr/>
          <p:nvPr/>
        </p:nvSpPr>
        <p:spPr>
          <a:xfrm>
            <a:off x="2399454" y="4554299"/>
            <a:ext cx="909415" cy="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sp>
        <p:nvSpPr>
          <p:cNvPr id="849" name="Google Shape;693;gb472e075ec_0_414"/>
          <p:cNvSpPr/>
          <p:nvPr/>
        </p:nvSpPr>
        <p:spPr>
          <a:xfrm>
            <a:off x="4955403" y="2059168"/>
            <a:ext cx="182" cy="239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grpSp>
        <p:nvGrpSpPr>
          <p:cNvPr id="836" name="Google Shape;694;gb472e075ec_0_414"/>
          <p:cNvGrpSpPr/>
          <p:nvPr/>
        </p:nvGrpSpPr>
        <p:grpSpPr>
          <a:xfrm>
            <a:off x="7214999" y="4305334"/>
            <a:ext cx="1725302" cy="501977"/>
            <a:chOff x="-1" y="0"/>
            <a:chExt cx="2300402" cy="669300"/>
          </a:xfrm>
        </p:grpSpPr>
        <p:sp>
          <p:nvSpPr>
            <p:cNvPr id="834" name="Rectangle"/>
            <p:cNvSpPr/>
            <p:nvPr/>
          </p:nvSpPr>
          <p:spPr>
            <a:xfrm>
              <a:off x="-1" y="0"/>
              <a:ext cx="2300402" cy="66930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35" name="Model Quality"/>
            <p:cNvSpPr txBox="1"/>
            <p:nvPr/>
          </p:nvSpPr>
          <p:spPr>
            <a:xfrm>
              <a:off x="64774" y="103842"/>
              <a:ext cx="21708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Model Quality</a:t>
              </a:r>
            </a:p>
          </p:txBody>
        </p:sp>
      </p:grpSp>
      <p:sp>
        <p:nvSpPr>
          <p:cNvPr id="850" name="Google Shape;695;gb472e075ec_0_414"/>
          <p:cNvSpPr/>
          <p:nvPr/>
        </p:nvSpPr>
        <p:spPr>
          <a:xfrm>
            <a:off x="6602733" y="4556075"/>
            <a:ext cx="597980" cy="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sp>
        <p:nvSpPr>
          <p:cNvPr id="842" name="Google Shape;698;gb472e075ec_0_414"/>
          <p:cNvSpPr/>
          <p:nvPr/>
        </p:nvSpPr>
        <p:spPr>
          <a:xfrm>
            <a:off x="2385169" y="3904219"/>
            <a:ext cx="904951" cy="482626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843" name="Google Shape;699;gb472e075ec_0_414"/>
          <p:cNvSpPr/>
          <p:nvPr/>
        </p:nvSpPr>
        <p:spPr>
          <a:xfrm>
            <a:off x="4955531" y="2740612"/>
            <a:ext cx="225" cy="1579276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844" name="Google Shape;700;gb472e075ec_0_414"/>
          <p:cNvSpPr txBox="1"/>
          <p:nvPr/>
        </p:nvSpPr>
        <p:spPr>
          <a:xfrm>
            <a:off x="3488137" y="3128551"/>
            <a:ext cx="323235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4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sz="1800"/>
              <a:t>How to select the best model?</a:t>
            </a:r>
          </a:p>
        </p:txBody>
      </p:sp>
      <p:grpSp>
        <p:nvGrpSpPr>
          <p:cNvPr id="847" name="Google Shape;701;gb472e075ec_0_414"/>
          <p:cNvGrpSpPr/>
          <p:nvPr/>
        </p:nvGrpSpPr>
        <p:grpSpPr>
          <a:xfrm>
            <a:off x="584942" y="2920409"/>
            <a:ext cx="1800226" cy="577049"/>
            <a:chOff x="0" y="42001"/>
            <a:chExt cx="2400300" cy="769397"/>
          </a:xfrm>
        </p:grpSpPr>
        <p:sp>
          <p:nvSpPr>
            <p:cNvPr id="845" name="Rectangle"/>
            <p:cNvSpPr/>
            <p:nvPr/>
          </p:nvSpPr>
          <p:spPr>
            <a:xfrm>
              <a:off x="0" y="9205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650"/>
            </a:p>
          </p:txBody>
        </p:sp>
        <p:sp>
          <p:nvSpPr>
            <p:cNvPr id="846" name="Validation Dataset"/>
            <p:cNvSpPr txBox="1"/>
            <p:nvPr/>
          </p:nvSpPr>
          <p:spPr>
            <a:xfrm>
              <a:off x="64775" y="42001"/>
              <a:ext cx="2270751" cy="769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650"/>
                <a:t>Validation Dataset</a:t>
              </a:r>
            </a:p>
          </p:txBody>
        </p:sp>
      </p:grpSp>
      <p:sp>
        <p:nvSpPr>
          <p:cNvPr id="50" name="Google Shape;723;gb472e075ec_0_439">
            <a:extLst>
              <a:ext uri="{FF2B5EF4-FFF2-40B4-BE49-F238E27FC236}">
                <a16:creationId xmlns:a16="http://schemas.microsoft.com/office/drawing/2014/main" id="{52DD07DC-82CF-E145-B10A-68709F06B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707;gb472e075ec_0_439"/>
          <p:cNvGrpSpPr/>
          <p:nvPr/>
        </p:nvGrpSpPr>
        <p:grpSpPr>
          <a:xfrm>
            <a:off x="3323155" y="1617148"/>
            <a:ext cx="3265202" cy="427727"/>
            <a:chOff x="-1" y="0"/>
            <a:chExt cx="4353602" cy="570300"/>
          </a:xfrm>
        </p:grpSpPr>
        <p:sp>
          <p:nvSpPr>
            <p:cNvPr id="852" name="Rectangle"/>
            <p:cNvSpPr/>
            <p:nvPr/>
          </p:nvSpPr>
          <p:spPr>
            <a:xfrm>
              <a:off x="-1" y="0"/>
              <a:ext cx="43536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53" name="Training"/>
            <p:cNvSpPr txBox="1"/>
            <p:nvPr/>
          </p:nvSpPr>
          <p:spPr>
            <a:xfrm>
              <a:off x="64774" y="54341"/>
              <a:ext cx="42240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Training</a:t>
              </a:r>
            </a:p>
          </p:txBody>
        </p:sp>
      </p:grpSp>
      <p:grpSp>
        <p:nvGrpSpPr>
          <p:cNvPr id="857" name="Google Shape;708;gb472e075ec_0_439"/>
          <p:cNvGrpSpPr/>
          <p:nvPr/>
        </p:nvGrpSpPr>
        <p:grpSpPr>
          <a:xfrm>
            <a:off x="591916" y="2198856"/>
            <a:ext cx="1800226" cy="501977"/>
            <a:chOff x="0" y="0"/>
            <a:chExt cx="2400300" cy="669300"/>
          </a:xfrm>
        </p:grpSpPr>
        <p:sp>
          <p:nvSpPr>
            <p:cNvPr id="855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650"/>
            </a:p>
          </p:txBody>
        </p:sp>
        <p:sp>
          <p:nvSpPr>
            <p:cNvPr id="856" name="Training Dataset"/>
            <p:cNvSpPr txBox="1"/>
            <p:nvPr/>
          </p:nvSpPr>
          <p:spPr>
            <a:xfrm>
              <a:off x="64775" y="119229"/>
              <a:ext cx="2270751" cy="430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" sz="1650" dirty="0"/>
                <a:t>Training Dataset</a:t>
              </a:r>
              <a:endParaRPr sz="1650" dirty="0"/>
            </a:p>
          </p:txBody>
        </p:sp>
      </p:grpSp>
      <p:grpSp>
        <p:nvGrpSpPr>
          <p:cNvPr id="860" name="Google Shape;709;gb472e075ec_0_439"/>
          <p:cNvGrpSpPr/>
          <p:nvPr/>
        </p:nvGrpSpPr>
        <p:grpSpPr>
          <a:xfrm>
            <a:off x="3322067" y="2312994"/>
            <a:ext cx="3266328" cy="427726"/>
            <a:chOff x="-1" y="0"/>
            <a:chExt cx="4355102" cy="570300"/>
          </a:xfrm>
        </p:grpSpPr>
        <p:sp>
          <p:nvSpPr>
            <p:cNvPr id="858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59" name="Trained models"/>
            <p:cNvSpPr txBox="1"/>
            <p:nvPr/>
          </p:nvSpPr>
          <p:spPr>
            <a:xfrm>
              <a:off x="64774" y="54340"/>
              <a:ext cx="42255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Trained models</a:t>
              </a:r>
            </a:p>
          </p:txBody>
        </p:sp>
      </p:grpSp>
      <p:sp>
        <p:nvSpPr>
          <p:cNvPr id="861" name="Google Shape;710;gb472e075ec_0_439"/>
          <p:cNvSpPr/>
          <p:nvPr/>
        </p:nvSpPr>
        <p:spPr>
          <a:xfrm flipV="1">
            <a:off x="2392140" y="1955970"/>
            <a:ext cx="929926" cy="5067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862" name="Google Shape;711;gb472e075ec_0_439"/>
          <p:cNvSpPr/>
          <p:nvPr/>
        </p:nvSpPr>
        <p:spPr>
          <a:xfrm flipV="1">
            <a:off x="2386256" y="1874549"/>
            <a:ext cx="936901" cy="252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865" name="Google Shape;712;gb472e075ec_0_439"/>
          <p:cNvGrpSpPr/>
          <p:nvPr/>
        </p:nvGrpSpPr>
        <p:grpSpPr>
          <a:xfrm>
            <a:off x="584950" y="1145028"/>
            <a:ext cx="1800226" cy="501976"/>
            <a:chOff x="0" y="0"/>
            <a:chExt cx="2400300" cy="669300"/>
          </a:xfrm>
        </p:grpSpPr>
        <p:sp>
          <p:nvSpPr>
            <p:cNvPr id="863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64" name="Models"/>
            <p:cNvSpPr txBox="1"/>
            <p:nvPr/>
          </p:nvSpPr>
          <p:spPr>
            <a:xfrm>
              <a:off x="64775" y="103841"/>
              <a:ext cx="2270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" sz="1800" dirty="0"/>
                <a:t>Models</a:t>
              </a:r>
              <a:endParaRPr sz="1800" dirty="0"/>
            </a:p>
          </p:txBody>
        </p:sp>
      </p:grpSp>
      <p:grpSp>
        <p:nvGrpSpPr>
          <p:cNvPr id="868" name="Google Shape;713;gb472e075ec_0_439"/>
          <p:cNvGrpSpPr/>
          <p:nvPr/>
        </p:nvGrpSpPr>
        <p:grpSpPr>
          <a:xfrm>
            <a:off x="586068" y="1689507"/>
            <a:ext cx="1800226" cy="471828"/>
            <a:chOff x="0" y="-1"/>
            <a:chExt cx="2400300" cy="629102"/>
          </a:xfrm>
        </p:grpSpPr>
        <p:sp>
          <p:nvSpPr>
            <p:cNvPr id="866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67" name="Cost Function"/>
            <p:cNvSpPr txBox="1"/>
            <p:nvPr/>
          </p:nvSpPr>
          <p:spPr>
            <a:xfrm>
              <a:off x="64775" y="83741"/>
              <a:ext cx="2270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sz="1800" dirty="0"/>
                <a:t>Loss</a:t>
              </a:r>
              <a:endParaRPr sz="1800" dirty="0"/>
            </a:p>
          </p:txBody>
        </p:sp>
      </p:grpSp>
      <p:sp>
        <p:nvSpPr>
          <p:cNvPr id="869" name="Google Shape;714;gb472e075ec_0_439"/>
          <p:cNvSpPr/>
          <p:nvPr/>
        </p:nvSpPr>
        <p:spPr>
          <a:xfrm>
            <a:off x="2385175" y="1338295"/>
            <a:ext cx="938025" cy="427727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872" name="Google Shape;715;gb472e075ec_0_439"/>
          <p:cNvGrpSpPr/>
          <p:nvPr/>
        </p:nvGrpSpPr>
        <p:grpSpPr>
          <a:xfrm>
            <a:off x="584942" y="4302775"/>
            <a:ext cx="1800226" cy="501977"/>
            <a:chOff x="0" y="0"/>
            <a:chExt cx="2400300" cy="669300"/>
          </a:xfrm>
        </p:grpSpPr>
        <p:sp>
          <p:nvSpPr>
            <p:cNvPr id="870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650"/>
            </a:p>
          </p:txBody>
        </p:sp>
        <p:sp>
          <p:nvSpPr>
            <p:cNvPr id="871" name="Test Dataset"/>
            <p:cNvSpPr txBox="1"/>
            <p:nvPr/>
          </p:nvSpPr>
          <p:spPr>
            <a:xfrm>
              <a:off x="64775" y="119229"/>
              <a:ext cx="2270751" cy="430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650"/>
                <a:t>Test Dataset</a:t>
              </a:r>
            </a:p>
          </p:txBody>
        </p:sp>
      </p:grpSp>
      <p:grpSp>
        <p:nvGrpSpPr>
          <p:cNvPr id="875" name="Google Shape;716;gb472e075ec_0_439"/>
          <p:cNvGrpSpPr/>
          <p:nvPr/>
        </p:nvGrpSpPr>
        <p:grpSpPr>
          <a:xfrm>
            <a:off x="3323155" y="4319886"/>
            <a:ext cx="3265202" cy="471827"/>
            <a:chOff x="-1" y="-1"/>
            <a:chExt cx="4353602" cy="629102"/>
          </a:xfrm>
        </p:grpSpPr>
        <p:sp>
          <p:nvSpPr>
            <p:cNvPr id="873" name="Rectangle"/>
            <p:cNvSpPr/>
            <p:nvPr/>
          </p:nvSpPr>
          <p:spPr>
            <a:xfrm>
              <a:off x="-1" y="-1"/>
              <a:ext cx="4353602" cy="629102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74" name="Testing"/>
            <p:cNvSpPr txBox="1"/>
            <p:nvPr/>
          </p:nvSpPr>
          <p:spPr>
            <a:xfrm>
              <a:off x="64774" y="83739"/>
              <a:ext cx="42240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Testing</a:t>
              </a:r>
            </a:p>
          </p:txBody>
        </p:sp>
      </p:grpSp>
      <p:grpSp>
        <p:nvGrpSpPr>
          <p:cNvPr id="878" name="Google Shape;717;gb472e075ec_0_439"/>
          <p:cNvGrpSpPr/>
          <p:nvPr/>
        </p:nvGrpSpPr>
        <p:grpSpPr>
          <a:xfrm>
            <a:off x="584944" y="3668306"/>
            <a:ext cx="1800226" cy="471827"/>
            <a:chOff x="0" y="-1"/>
            <a:chExt cx="2400300" cy="629102"/>
          </a:xfrm>
        </p:grpSpPr>
        <p:sp>
          <p:nvSpPr>
            <p:cNvPr id="876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77" name="Metric"/>
            <p:cNvSpPr txBox="1"/>
            <p:nvPr/>
          </p:nvSpPr>
          <p:spPr>
            <a:xfrm>
              <a:off x="64775" y="83739"/>
              <a:ext cx="22707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Metric</a:t>
              </a:r>
            </a:p>
          </p:txBody>
        </p:sp>
      </p:grpSp>
      <p:sp>
        <p:nvSpPr>
          <p:cNvPr id="904" name="Google Shape;718;gb472e075ec_0_439"/>
          <p:cNvSpPr/>
          <p:nvPr/>
        </p:nvSpPr>
        <p:spPr>
          <a:xfrm>
            <a:off x="2399454" y="4554299"/>
            <a:ext cx="909415" cy="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sp>
        <p:nvSpPr>
          <p:cNvPr id="905" name="Google Shape;719;gb472e075ec_0_439"/>
          <p:cNvSpPr/>
          <p:nvPr/>
        </p:nvSpPr>
        <p:spPr>
          <a:xfrm>
            <a:off x="4955403" y="2059168"/>
            <a:ext cx="182" cy="239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grpSp>
        <p:nvGrpSpPr>
          <p:cNvPr id="883" name="Google Shape;720;gb472e075ec_0_439"/>
          <p:cNvGrpSpPr/>
          <p:nvPr/>
        </p:nvGrpSpPr>
        <p:grpSpPr>
          <a:xfrm>
            <a:off x="7214999" y="4305334"/>
            <a:ext cx="1725302" cy="501977"/>
            <a:chOff x="-1" y="0"/>
            <a:chExt cx="2300402" cy="669300"/>
          </a:xfrm>
        </p:grpSpPr>
        <p:sp>
          <p:nvSpPr>
            <p:cNvPr id="881" name="Rectangle"/>
            <p:cNvSpPr/>
            <p:nvPr/>
          </p:nvSpPr>
          <p:spPr>
            <a:xfrm>
              <a:off x="-1" y="0"/>
              <a:ext cx="2300402" cy="66930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82" name="Model Quality"/>
            <p:cNvSpPr txBox="1"/>
            <p:nvPr/>
          </p:nvSpPr>
          <p:spPr>
            <a:xfrm>
              <a:off x="64774" y="103842"/>
              <a:ext cx="21708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Model Quality</a:t>
              </a:r>
            </a:p>
          </p:txBody>
        </p:sp>
      </p:grpSp>
      <p:sp>
        <p:nvSpPr>
          <p:cNvPr id="906" name="Google Shape;721;gb472e075ec_0_439"/>
          <p:cNvSpPr/>
          <p:nvPr/>
        </p:nvSpPr>
        <p:spPr>
          <a:xfrm>
            <a:off x="6602733" y="4556075"/>
            <a:ext cx="597980" cy="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sp>
        <p:nvSpPr>
          <p:cNvPr id="888" name="Google Shape;723;gb472e075ec_0_4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889" name="Google Shape;724;gb472e075ec_0_439"/>
          <p:cNvSpPr/>
          <p:nvPr/>
        </p:nvSpPr>
        <p:spPr>
          <a:xfrm>
            <a:off x="2385169" y="3904219"/>
            <a:ext cx="904951" cy="482626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892" name="Google Shape;725;gb472e075ec_0_439"/>
          <p:cNvGrpSpPr/>
          <p:nvPr/>
        </p:nvGrpSpPr>
        <p:grpSpPr>
          <a:xfrm>
            <a:off x="584942" y="2920409"/>
            <a:ext cx="1800226" cy="577049"/>
            <a:chOff x="0" y="42001"/>
            <a:chExt cx="2400300" cy="769397"/>
          </a:xfrm>
        </p:grpSpPr>
        <p:sp>
          <p:nvSpPr>
            <p:cNvPr id="890" name="Rectangle"/>
            <p:cNvSpPr/>
            <p:nvPr/>
          </p:nvSpPr>
          <p:spPr>
            <a:xfrm>
              <a:off x="0" y="9205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650"/>
            </a:p>
          </p:txBody>
        </p:sp>
        <p:sp>
          <p:nvSpPr>
            <p:cNvPr id="891" name="Validation Dataset"/>
            <p:cNvSpPr txBox="1"/>
            <p:nvPr/>
          </p:nvSpPr>
          <p:spPr>
            <a:xfrm>
              <a:off x="64775" y="42001"/>
              <a:ext cx="2270751" cy="769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650" dirty="0"/>
                <a:t>Validation Dataset</a:t>
              </a:r>
            </a:p>
          </p:txBody>
        </p:sp>
      </p:grpSp>
      <p:sp>
        <p:nvSpPr>
          <p:cNvPr id="893" name="Google Shape;726;gb472e075ec_0_439"/>
          <p:cNvSpPr/>
          <p:nvPr/>
        </p:nvSpPr>
        <p:spPr>
          <a:xfrm>
            <a:off x="4955232" y="2740732"/>
            <a:ext cx="1126" cy="249076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896" name="Google Shape;727;gb472e075ec_0_439"/>
          <p:cNvGrpSpPr/>
          <p:nvPr/>
        </p:nvGrpSpPr>
        <p:grpSpPr>
          <a:xfrm>
            <a:off x="3323193" y="2989807"/>
            <a:ext cx="3266327" cy="427727"/>
            <a:chOff x="-1" y="0"/>
            <a:chExt cx="4355102" cy="570300"/>
          </a:xfrm>
        </p:grpSpPr>
        <p:sp>
          <p:nvSpPr>
            <p:cNvPr id="894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95" name="Compare the models"/>
            <p:cNvSpPr txBox="1"/>
            <p:nvPr/>
          </p:nvSpPr>
          <p:spPr>
            <a:xfrm>
              <a:off x="64774" y="54341"/>
              <a:ext cx="42255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Compare the models</a:t>
              </a:r>
            </a:p>
          </p:txBody>
        </p:sp>
      </p:grpSp>
      <p:grpSp>
        <p:nvGrpSpPr>
          <p:cNvPr id="899" name="Google Shape;728;gb472e075ec_0_439"/>
          <p:cNvGrpSpPr/>
          <p:nvPr/>
        </p:nvGrpSpPr>
        <p:grpSpPr>
          <a:xfrm>
            <a:off x="3323193" y="3642884"/>
            <a:ext cx="3266327" cy="427727"/>
            <a:chOff x="-1" y="0"/>
            <a:chExt cx="4355102" cy="570300"/>
          </a:xfrm>
        </p:grpSpPr>
        <p:sp>
          <p:nvSpPr>
            <p:cNvPr id="897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898" name="Best model"/>
            <p:cNvSpPr txBox="1"/>
            <p:nvPr/>
          </p:nvSpPr>
          <p:spPr>
            <a:xfrm>
              <a:off x="64774" y="54341"/>
              <a:ext cx="42255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Best model</a:t>
              </a:r>
            </a:p>
          </p:txBody>
        </p:sp>
      </p:grpSp>
      <p:sp>
        <p:nvSpPr>
          <p:cNvPr id="907" name="Google Shape;729;gb472e075ec_0_439"/>
          <p:cNvSpPr/>
          <p:nvPr/>
        </p:nvSpPr>
        <p:spPr>
          <a:xfrm>
            <a:off x="4956356" y="3431827"/>
            <a:ext cx="1" cy="19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1600" y="7200"/>
                  <a:pt x="21600" y="14400"/>
                  <a:pt x="0" y="21600"/>
                </a:cubicBez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 sz="1050"/>
          </a:p>
        </p:txBody>
      </p:sp>
      <p:sp>
        <p:nvSpPr>
          <p:cNvPr id="901" name="Google Shape;730;gb472e075ec_0_439"/>
          <p:cNvSpPr/>
          <p:nvPr/>
        </p:nvSpPr>
        <p:spPr>
          <a:xfrm flipH="1">
            <a:off x="4955681" y="4070610"/>
            <a:ext cx="676" cy="2493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902" name="Google Shape;731;gb472e075ec_0_439"/>
          <p:cNvSpPr/>
          <p:nvPr/>
        </p:nvSpPr>
        <p:spPr>
          <a:xfrm flipV="1">
            <a:off x="2385169" y="3354094"/>
            <a:ext cx="917776" cy="550126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903" name="Google Shape;732;gb472e075ec_0_439"/>
          <p:cNvSpPr/>
          <p:nvPr/>
        </p:nvSpPr>
        <p:spPr>
          <a:xfrm flipV="1">
            <a:off x="2385166" y="3203758"/>
            <a:ext cx="938026" cy="5175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634717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A2927-8216-0B49-B9BC-9F152AA4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r>
              <a:rPr lang="en-US" dirty="0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2788782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DD6E-3591-C042-8B08-55176A61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r>
              <a:rPr lang="en-US" dirty="0"/>
              <a:t>ML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2220A3B7-627E-E441-A25A-2DDF1B6BAB3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6946" y="1271427"/>
            <a:ext cx="4844820" cy="373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4829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742;gb472e075ec_0_475"/>
          <p:cNvGrpSpPr/>
          <p:nvPr/>
        </p:nvGrpSpPr>
        <p:grpSpPr>
          <a:xfrm>
            <a:off x="5275743" y="1596318"/>
            <a:ext cx="1617977" cy="863777"/>
            <a:chOff x="0" y="0"/>
            <a:chExt cx="2157300" cy="1151700"/>
          </a:xfrm>
        </p:grpSpPr>
        <p:sp>
          <p:nvSpPr>
            <p:cNvPr id="911" name="Rectangle"/>
            <p:cNvSpPr/>
            <p:nvPr/>
          </p:nvSpPr>
          <p:spPr>
            <a:xfrm>
              <a:off x="0" y="0"/>
              <a:ext cx="2157300" cy="11517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912" name="Computer"/>
            <p:cNvSpPr txBox="1"/>
            <p:nvPr/>
          </p:nvSpPr>
          <p:spPr>
            <a:xfrm>
              <a:off x="64775" y="345039"/>
              <a:ext cx="2027749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ru-RU" sz="1800" dirty="0">
                  <a:latin typeface="Arial" panose="020B0604020202020204" pitchFamily="34" charset="0"/>
                  <a:cs typeface="Arial" panose="020B0604020202020204" pitchFamily="34" charset="0"/>
                </a:rPr>
                <a:t>Компьютер</a:t>
              </a:r>
              <a:endParaRPr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16" name="Google Shape;743;gb472e075ec_0_475"/>
          <p:cNvGrpSpPr/>
          <p:nvPr/>
        </p:nvGrpSpPr>
        <p:grpSpPr>
          <a:xfrm>
            <a:off x="3572233" y="1345331"/>
            <a:ext cx="868727" cy="501977"/>
            <a:chOff x="-1" y="0"/>
            <a:chExt cx="1158302" cy="669300"/>
          </a:xfrm>
        </p:grpSpPr>
        <p:sp>
          <p:nvSpPr>
            <p:cNvPr id="914" name="Rectangle"/>
            <p:cNvSpPr/>
            <p:nvPr/>
          </p:nvSpPr>
          <p:spPr>
            <a:xfrm>
              <a:off x="-1" y="0"/>
              <a:ext cx="1158302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915" name="x"/>
            <p:cNvSpPr txBox="1"/>
            <p:nvPr/>
          </p:nvSpPr>
          <p:spPr>
            <a:xfrm>
              <a:off x="64774" y="103840"/>
              <a:ext cx="1028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1800"/>
                <a:t>x</a:t>
              </a:r>
            </a:p>
          </p:txBody>
        </p:sp>
      </p:grpSp>
      <p:sp>
        <p:nvSpPr>
          <p:cNvPr id="917" name="Google Shape;744;gb472e075ec_0_475"/>
          <p:cNvSpPr/>
          <p:nvPr/>
        </p:nvSpPr>
        <p:spPr>
          <a:xfrm>
            <a:off x="7338149" y="1777181"/>
            <a:ext cx="1372276" cy="501976"/>
          </a:xfrm>
          <a:prstGeom prst="rect">
            <a:avLst/>
          </a:prstGeom>
          <a:ln w="38100">
            <a:solidFill>
              <a:srgbClr val="0059A9"/>
            </a:solidFill>
          </a:ln>
        </p:spPr>
        <p:txBody>
          <a:bodyPr lIns="0" tIns="0" rIns="0" bIns="0" anchor="ctr"/>
          <a:lstStyle/>
          <a:p>
            <a:pPr algn="ctr">
              <a:defRPr sz="2400">
                <a:solidFill>
                  <a:srgbClr val="171717"/>
                </a:solidFill>
                <a:latin typeface="Avenir"/>
                <a:ea typeface="Avenir"/>
                <a:cs typeface="Avenir"/>
                <a:sym typeface="Avenir Roman"/>
              </a:defRPr>
            </a:pPr>
            <a:endParaRPr sz="1800"/>
          </a:p>
        </p:txBody>
      </p:sp>
      <p:grpSp>
        <p:nvGrpSpPr>
          <p:cNvPr id="920" name="Google Shape;745;gb472e075ec_0_475"/>
          <p:cNvGrpSpPr/>
          <p:nvPr/>
        </p:nvGrpSpPr>
        <p:grpSpPr>
          <a:xfrm>
            <a:off x="3606658" y="2228456"/>
            <a:ext cx="834302" cy="501977"/>
            <a:chOff x="-1" y="0"/>
            <a:chExt cx="1112402" cy="669300"/>
          </a:xfrm>
        </p:grpSpPr>
        <p:sp>
          <p:nvSpPr>
            <p:cNvPr id="918" name="Rectangle"/>
            <p:cNvSpPr/>
            <p:nvPr/>
          </p:nvSpPr>
          <p:spPr>
            <a:xfrm>
              <a:off x="-1" y="0"/>
              <a:ext cx="1112402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919" name="y"/>
            <p:cNvSpPr txBox="1"/>
            <p:nvPr/>
          </p:nvSpPr>
          <p:spPr>
            <a:xfrm>
              <a:off x="64774" y="103840"/>
              <a:ext cx="9828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1800"/>
                <a:t>y</a:t>
              </a:r>
            </a:p>
          </p:txBody>
        </p:sp>
      </p:grpSp>
      <p:sp>
        <p:nvSpPr>
          <p:cNvPr id="944" name="Google Shape;746;gb472e075ec_0_475"/>
          <p:cNvSpPr/>
          <p:nvPr/>
        </p:nvSpPr>
        <p:spPr>
          <a:xfrm>
            <a:off x="4455380" y="1689587"/>
            <a:ext cx="806077" cy="167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922" name="Google Shape;747;gb472e075ec_0_475"/>
          <p:cNvSpPr/>
          <p:nvPr/>
        </p:nvSpPr>
        <p:spPr>
          <a:xfrm flipV="1">
            <a:off x="4440959" y="2129794"/>
            <a:ext cx="834301" cy="349650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945" name="Google Shape;748;gb472e075ec_0_475"/>
          <p:cNvSpPr/>
          <p:nvPr/>
        </p:nvSpPr>
        <p:spPr>
          <a:xfrm>
            <a:off x="6908090" y="2028182"/>
            <a:ext cx="415772" cy="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927" name="Google Shape;750;gb472e075ec_0_4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vs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Unsupervised</a:t>
            </a:r>
          </a:p>
        </p:txBody>
      </p:sp>
      <p:pic>
        <p:nvPicPr>
          <p:cNvPr id="928" name="Google Shape;751;gb472e075ec_0_475" descr="Google Shape;751;gb472e075ec_0_4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56" y="1853381"/>
            <a:ext cx="1284860" cy="349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1" name="Google Shape;752;gb472e075ec_0_475"/>
          <p:cNvGrpSpPr/>
          <p:nvPr/>
        </p:nvGrpSpPr>
        <p:grpSpPr>
          <a:xfrm>
            <a:off x="5310169" y="3487124"/>
            <a:ext cx="1617977" cy="863777"/>
            <a:chOff x="0" y="0"/>
            <a:chExt cx="2157300" cy="1151700"/>
          </a:xfrm>
        </p:grpSpPr>
        <p:sp>
          <p:nvSpPr>
            <p:cNvPr id="929" name="Rectangle"/>
            <p:cNvSpPr/>
            <p:nvPr/>
          </p:nvSpPr>
          <p:spPr>
            <a:xfrm>
              <a:off x="0" y="0"/>
              <a:ext cx="2157300" cy="11517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930" name="Computer"/>
            <p:cNvSpPr txBox="1"/>
            <p:nvPr/>
          </p:nvSpPr>
          <p:spPr>
            <a:xfrm>
              <a:off x="64775" y="345039"/>
              <a:ext cx="2027749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ru-RU" sz="1800" dirty="0">
                  <a:latin typeface="Arial" panose="020B0604020202020204" pitchFamily="34" charset="0"/>
                  <a:cs typeface="Arial" panose="020B0604020202020204" pitchFamily="34" charset="0"/>
                </a:rPr>
                <a:t>Компьютер</a:t>
              </a:r>
              <a:endParaRPr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34" name="Google Shape;753;gb472e075ec_0_475"/>
          <p:cNvGrpSpPr/>
          <p:nvPr/>
        </p:nvGrpSpPr>
        <p:grpSpPr>
          <a:xfrm>
            <a:off x="3606658" y="3236137"/>
            <a:ext cx="868727" cy="501977"/>
            <a:chOff x="-1" y="0"/>
            <a:chExt cx="1158302" cy="669300"/>
          </a:xfrm>
        </p:grpSpPr>
        <p:sp>
          <p:nvSpPr>
            <p:cNvPr id="932" name="Rectangle"/>
            <p:cNvSpPr/>
            <p:nvPr/>
          </p:nvSpPr>
          <p:spPr>
            <a:xfrm>
              <a:off x="-1" y="0"/>
              <a:ext cx="1158302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800"/>
            </a:p>
          </p:txBody>
        </p:sp>
        <p:sp>
          <p:nvSpPr>
            <p:cNvPr id="933" name="x"/>
            <p:cNvSpPr txBox="1"/>
            <p:nvPr/>
          </p:nvSpPr>
          <p:spPr>
            <a:xfrm>
              <a:off x="64774" y="103842"/>
              <a:ext cx="1028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800"/>
                <a:t>x</a:t>
              </a:r>
            </a:p>
          </p:txBody>
        </p:sp>
      </p:grpSp>
      <p:sp>
        <p:nvSpPr>
          <p:cNvPr id="935" name="Google Shape;754;gb472e075ec_0_475"/>
          <p:cNvSpPr/>
          <p:nvPr/>
        </p:nvSpPr>
        <p:spPr>
          <a:xfrm>
            <a:off x="7372575" y="3667987"/>
            <a:ext cx="1372276" cy="501976"/>
          </a:xfrm>
          <a:prstGeom prst="rect">
            <a:avLst/>
          </a:prstGeom>
          <a:ln w="38100">
            <a:solidFill>
              <a:srgbClr val="0059A9"/>
            </a:solidFill>
          </a:ln>
        </p:spPr>
        <p:txBody>
          <a:bodyPr lIns="0" tIns="0" rIns="0" bIns="0" anchor="ctr"/>
          <a:lstStyle/>
          <a:p>
            <a:pPr algn="ctr">
              <a:defRPr sz="2400">
                <a:solidFill>
                  <a:srgbClr val="171717"/>
                </a:solidFill>
                <a:latin typeface="Avenir"/>
                <a:ea typeface="Avenir"/>
                <a:cs typeface="Avenir"/>
                <a:sym typeface="Avenir Roman"/>
              </a:defRPr>
            </a:pPr>
            <a:endParaRPr sz="1800"/>
          </a:p>
        </p:txBody>
      </p:sp>
      <p:grpSp>
        <p:nvGrpSpPr>
          <p:cNvPr id="938" name="Google Shape;755;gb472e075ec_0_475"/>
          <p:cNvGrpSpPr/>
          <p:nvPr/>
        </p:nvGrpSpPr>
        <p:grpSpPr>
          <a:xfrm>
            <a:off x="3641083" y="4116351"/>
            <a:ext cx="834302" cy="507799"/>
            <a:chOff x="0" y="37369"/>
            <a:chExt cx="1112401" cy="677064"/>
          </a:xfrm>
        </p:grpSpPr>
        <p:sp>
          <p:nvSpPr>
            <p:cNvPr id="936" name="Rectangle"/>
            <p:cNvSpPr/>
            <p:nvPr/>
          </p:nvSpPr>
          <p:spPr>
            <a:xfrm>
              <a:off x="0" y="41250"/>
              <a:ext cx="1112401" cy="669301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9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 sz="1425"/>
            </a:p>
          </p:txBody>
        </p:sp>
        <p:sp>
          <p:nvSpPr>
            <p:cNvPr id="937" name="Property of y"/>
            <p:cNvSpPr txBox="1"/>
            <p:nvPr/>
          </p:nvSpPr>
          <p:spPr>
            <a:xfrm>
              <a:off x="64775" y="37369"/>
              <a:ext cx="982851" cy="6770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19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sz="1425"/>
                <a:t>Property of y</a:t>
              </a:r>
            </a:p>
          </p:txBody>
        </p:sp>
      </p:grpSp>
      <p:sp>
        <p:nvSpPr>
          <p:cNvPr id="946" name="Google Shape;756;gb472e075ec_0_475"/>
          <p:cNvSpPr/>
          <p:nvPr/>
        </p:nvSpPr>
        <p:spPr>
          <a:xfrm>
            <a:off x="4489804" y="3580393"/>
            <a:ext cx="806078" cy="167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940" name="Google Shape;757;gb472e075ec_0_475"/>
          <p:cNvSpPr/>
          <p:nvPr/>
        </p:nvSpPr>
        <p:spPr>
          <a:xfrm flipV="1">
            <a:off x="4475383" y="4020600"/>
            <a:ext cx="834301" cy="349650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947" name="Google Shape;758;gb472e075ec_0_475"/>
          <p:cNvSpPr/>
          <p:nvPr/>
        </p:nvSpPr>
        <p:spPr>
          <a:xfrm>
            <a:off x="6942516" y="3918988"/>
            <a:ext cx="415772" cy="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pic>
        <p:nvPicPr>
          <p:cNvPr id="942" name="Google Shape;759;gb472e075ec_0_475" descr="Google Shape;759;gb472e075ec_0_4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22" y="3738112"/>
            <a:ext cx="657529" cy="378995"/>
          </a:xfrm>
          <a:prstGeom prst="rect">
            <a:avLst/>
          </a:prstGeom>
          <a:ln w="12700">
            <a:miter lim="400000"/>
          </a:ln>
        </p:spPr>
      </p:pic>
      <p:sp>
        <p:nvSpPr>
          <p:cNvPr id="943" name="Google Shape;760;gb472e075ec_0_475"/>
          <p:cNvSpPr txBox="1"/>
          <p:nvPr/>
        </p:nvSpPr>
        <p:spPr>
          <a:xfrm>
            <a:off x="89793" y="1182150"/>
            <a:ext cx="3564962" cy="3257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Обучение с учителем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(s</a:t>
            </a: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upervised learning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spcBef>
                <a:spcPts val="1350"/>
              </a:spcBef>
              <a:buSzPts val="2400"/>
              <a:buFont typeface="Arial"/>
              <a:buChar char="•"/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В обучающих данных есть правильные ответы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350"/>
              </a:spcBef>
            </a:pPr>
            <a:endParaRPr sz="1800"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>
              <a:spcBef>
                <a:spcPts val="1350"/>
              </a:spcBef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Обучение без учителя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  <a:t>unsupervised learning)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85750">
              <a:spcBef>
                <a:spcPts val="1350"/>
              </a:spcBef>
              <a:buSzPts val="2400"/>
              <a:buFont typeface="Arial"/>
              <a:buChar char="•"/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В обучающих данных есть только примеры, а зависимости алгоритм находит сам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767;p9" descr="Google Shape;767;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70" y="2705993"/>
            <a:ext cx="3257550" cy="4793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oogle Shape;760;gb472e075ec_0_475">
            <a:extLst>
              <a:ext uri="{FF2B5EF4-FFF2-40B4-BE49-F238E27FC236}">
                <a16:creationId xmlns:a16="http://schemas.microsoft.com/office/drawing/2014/main" id="{76D2DAA4-3F7D-9049-9860-E785C421BD08}"/>
              </a:ext>
            </a:extLst>
          </p:cNvPr>
          <p:cNvSpPr txBox="1"/>
          <p:nvPr/>
        </p:nvSpPr>
        <p:spPr>
          <a:xfrm>
            <a:off x="628650" y="1200560"/>
            <a:ext cx="5581542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Ответ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принадлежит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одному из классов:</a:t>
            </a:r>
          </a:p>
          <a:p>
            <a:pPr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Tx/>
              <a:buChar char="-"/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Бинарная классификация</a:t>
            </a:r>
          </a:p>
          <a:p>
            <a:pPr marL="257175" indent="-257175">
              <a:buFontTx/>
              <a:buChar char="-"/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500" dirty="0" err="1">
                <a:latin typeface="Arial" panose="020B0604020202020204" pitchFamily="34" charset="0"/>
                <a:cs typeface="Arial" panose="020B0604020202020204" pitchFamily="34" charset="0"/>
              </a:rPr>
              <a:t>Мультиклассовая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классификация 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260;gaf7c1d9c3d_0_100" descr="Google Shape;260;gaf7c1d9c3d_0_100">
            <a:extLst>
              <a:ext uri="{FF2B5EF4-FFF2-40B4-BE49-F238E27FC236}">
                <a16:creationId xmlns:a16="http://schemas.microsoft.com/office/drawing/2014/main" id="{B24D39B0-36F4-FE40-9E7A-ADDDFDE0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181" y="1991466"/>
            <a:ext cx="3397826" cy="190844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AB8F8-BB02-DC45-A5BC-C263C6BE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84131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767;p9" descr="Google Shape;767;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16" y="2767546"/>
            <a:ext cx="3257550" cy="4793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oogle Shape;760;gb472e075ec_0_475">
            <a:extLst>
              <a:ext uri="{FF2B5EF4-FFF2-40B4-BE49-F238E27FC236}">
                <a16:creationId xmlns:a16="http://schemas.microsoft.com/office/drawing/2014/main" id="{76D2DAA4-3F7D-9049-9860-E785C421BD08}"/>
              </a:ext>
            </a:extLst>
          </p:cNvPr>
          <p:cNvSpPr txBox="1"/>
          <p:nvPr/>
        </p:nvSpPr>
        <p:spPr>
          <a:xfrm>
            <a:off x="628650" y="1145023"/>
            <a:ext cx="5581542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Ответ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принадлежит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одному из классов:</a:t>
            </a:r>
          </a:p>
          <a:p>
            <a:pPr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Tx/>
              <a:buChar char="-"/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Бинарная классификация</a:t>
            </a:r>
          </a:p>
          <a:p>
            <a:pPr marL="257175" indent="-257175">
              <a:buFontTx/>
              <a:buChar char="-"/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500" dirty="0" err="1">
                <a:latin typeface="Arial" panose="020B0604020202020204" pitchFamily="34" charset="0"/>
                <a:cs typeface="Arial" panose="020B0604020202020204" pitchFamily="34" charset="0"/>
              </a:rPr>
              <a:t>Мультиклассовая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классификация 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260;gaf7c1d9c3d_0_100" descr="Google Shape;260;gaf7c1d9c3d_0_100">
            <a:extLst>
              <a:ext uri="{FF2B5EF4-FFF2-40B4-BE49-F238E27FC236}">
                <a16:creationId xmlns:a16="http://schemas.microsoft.com/office/drawing/2014/main" id="{B24D39B0-36F4-FE40-9E7A-ADDDFDE0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181" y="1991466"/>
            <a:ext cx="3397826" cy="190844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1D0790-005B-5346-95DA-E5996DC3CC9C}"/>
              </a:ext>
            </a:extLst>
          </p:cNvPr>
          <p:cNvSpPr txBox="1"/>
          <p:nvPr/>
        </p:nvSpPr>
        <p:spPr>
          <a:xfrm>
            <a:off x="628650" y="3909021"/>
            <a:ext cx="459943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sz="40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500" u="sng" dirty="0">
                <a:latin typeface="Arial" panose="020B0604020202020204" pitchFamily="34" charset="0"/>
                <a:cs typeface="Arial" panose="020B0604020202020204" pitchFamily="34" charset="0"/>
              </a:rPr>
              <a:t>Примеры: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57175" indent="-257175">
              <a:buFont typeface="Arial" panose="020B0604020202020204" pitchFamily="34" charset="0"/>
              <a:buChar char="•"/>
              <a:defRPr sz="40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Кредитный </a:t>
            </a:r>
            <a:r>
              <a:rPr lang="ru-RU" sz="1500" dirty="0" err="1">
                <a:latin typeface="Arial" panose="020B0604020202020204" pitchFamily="34" charset="0"/>
                <a:cs typeface="Arial" panose="020B0604020202020204" pitchFamily="34" charset="0"/>
              </a:rPr>
              <a:t>скоринг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  <a:defRPr sz="40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Анализ тональности</a:t>
            </a:r>
          </a:p>
          <a:p>
            <a:pPr marL="257175" indent="-257175">
              <a:buFont typeface="Arial" panose="020B0604020202020204" pitchFamily="34" charset="0"/>
              <a:buChar char="•"/>
              <a:defRPr sz="40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Классификация спама</a:t>
            </a:r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001A9-12D6-BC49-B1EC-28657D037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793;gb10daea3ca_0_1538" descr="Google Shape;793;gb10daea3ca_0_15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940658"/>
            <a:ext cx="1410545" cy="35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Google Shape;760;gb472e075ec_0_475">
            <a:extLst>
              <a:ext uri="{FF2B5EF4-FFF2-40B4-BE49-F238E27FC236}">
                <a16:creationId xmlns:a16="http://schemas.microsoft.com/office/drawing/2014/main" id="{49DD7396-526E-2740-8F2F-1FBFD79CEF71}"/>
              </a:ext>
            </a:extLst>
          </p:cNvPr>
          <p:cNvSpPr txBox="1"/>
          <p:nvPr/>
        </p:nvSpPr>
        <p:spPr>
          <a:xfrm>
            <a:off x="628649" y="1182149"/>
            <a:ext cx="504268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Ответ – действительно число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oogle Shape;595;gb472e075ec_0_225" descr="Google Shape;595;gb472e075ec_0_225">
            <a:extLst>
              <a:ext uri="{FF2B5EF4-FFF2-40B4-BE49-F238E27FC236}">
                <a16:creationId xmlns:a16="http://schemas.microsoft.com/office/drawing/2014/main" id="{C6A4906A-BA4E-1B42-82EA-F86E5498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77" y="1518789"/>
            <a:ext cx="3217593" cy="2843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Google Shape;596;gb472e075ec_0_225">
            <a:extLst>
              <a:ext uri="{FF2B5EF4-FFF2-40B4-BE49-F238E27FC236}">
                <a16:creationId xmlns:a16="http://schemas.microsoft.com/office/drawing/2014/main" id="{79D114E6-C659-5A45-AA35-6BCFDE3FC31E}"/>
              </a:ext>
            </a:extLst>
          </p:cNvPr>
          <p:cNvSpPr txBox="1"/>
          <p:nvPr/>
        </p:nvSpPr>
        <p:spPr>
          <a:xfrm>
            <a:off x="5756869" y="4362525"/>
            <a:ext cx="3148913" cy="41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25"/>
              <a:t>https://www.kaggle.com/c/zillow-prize-1/overview/competition-overview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D48F9-6937-6447-A977-FCC829D5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174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793;gb10daea3ca_0_1538" descr="Google Shape;793;gb10daea3ca_0_15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940658"/>
            <a:ext cx="1410545" cy="35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Google Shape;760;gb472e075ec_0_475">
            <a:extLst>
              <a:ext uri="{FF2B5EF4-FFF2-40B4-BE49-F238E27FC236}">
                <a16:creationId xmlns:a16="http://schemas.microsoft.com/office/drawing/2014/main" id="{49DD7396-526E-2740-8F2F-1FBFD79CEF71}"/>
              </a:ext>
            </a:extLst>
          </p:cNvPr>
          <p:cNvSpPr txBox="1"/>
          <p:nvPr/>
        </p:nvSpPr>
        <p:spPr>
          <a:xfrm>
            <a:off x="628649" y="1182149"/>
            <a:ext cx="504268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Ответ – действительно число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oogle Shape;595;gb472e075ec_0_225" descr="Google Shape;595;gb472e075ec_0_225">
            <a:extLst>
              <a:ext uri="{FF2B5EF4-FFF2-40B4-BE49-F238E27FC236}">
                <a16:creationId xmlns:a16="http://schemas.microsoft.com/office/drawing/2014/main" id="{C6A4906A-BA4E-1B42-82EA-F86E5498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77" y="1518789"/>
            <a:ext cx="3217593" cy="2843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Google Shape;596;gb472e075ec_0_225">
            <a:extLst>
              <a:ext uri="{FF2B5EF4-FFF2-40B4-BE49-F238E27FC236}">
                <a16:creationId xmlns:a16="http://schemas.microsoft.com/office/drawing/2014/main" id="{79D114E6-C659-5A45-AA35-6BCFDE3FC31E}"/>
              </a:ext>
            </a:extLst>
          </p:cNvPr>
          <p:cNvSpPr txBox="1"/>
          <p:nvPr/>
        </p:nvSpPr>
        <p:spPr>
          <a:xfrm>
            <a:off x="5756869" y="4362525"/>
            <a:ext cx="3148913" cy="41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25"/>
              <a:t>https://www.kaggle.com/c/zillow-prize-1/overview/competition-overview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DA311-0B00-8E48-B37B-7B36B3EC9BE3}"/>
              </a:ext>
            </a:extLst>
          </p:cNvPr>
          <p:cNvSpPr txBox="1"/>
          <p:nvPr/>
        </p:nvSpPr>
        <p:spPr>
          <a:xfrm>
            <a:off x="628649" y="3899911"/>
            <a:ext cx="4205054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sz="40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500" u="sng" dirty="0">
                <a:latin typeface="Arial" panose="020B0604020202020204" pitchFamily="34" charset="0"/>
                <a:cs typeface="Arial" panose="020B0604020202020204" pitchFamily="34" charset="0"/>
              </a:rPr>
              <a:t>Примеры: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57175" indent="-257175">
              <a:buFont typeface="Arial" panose="020B0604020202020204" pitchFamily="34" charset="0"/>
              <a:buChar char="•"/>
              <a:defRPr sz="40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Предсказание цен на жилье</a:t>
            </a:r>
          </a:p>
          <a:p>
            <a:pPr marL="257175" indent="-257175">
              <a:buFont typeface="Arial" panose="020B0604020202020204" pitchFamily="34" charset="0"/>
              <a:buChar char="•"/>
              <a:defRPr sz="40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Предсказание курса валют</a:t>
            </a:r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D5F39-5F7E-4D43-A0E1-2952404B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AD9F-278F-A34D-B066-1FB6796E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9BFCE-932F-A449-A5A8-14404075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09" y="1139360"/>
            <a:ext cx="7671141" cy="35910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809;gb10daea3ca_0_1556" descr="Google Shape;809;gb10daea3ca_0_15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57" y="1187662"/>
            <a:ext cx="5738821" cy="3825881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Google Shape;811;gb10daea3ca_0_15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Детекция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аномалий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07630-E25F-6E4D-A78D-68B30885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признаков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995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837;gb472e075ec_0_540" descr="Google Shape;837;gb472e075ec_0_5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554097"/>
            <a:ext cx="1498838" cy="447995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Google Shape;838;gb472e075ec_0_5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Числовые</a:t>
            </a:r>
            <a:endParaRPr dirty="0"/>
          </a:p>
        </p:txBody>
      </p:sp>
      <p:pic>
        <p:nvPicPr>
          <p:cNvPr id="7" name="Google Shape;830;gb472e075ec_0_533" descr="Google Shape;830;gb472e075ec_0_533">
            <a:extLst>
              <a:ext uri="{FF2B5EF4-FFF2-40B4-BE49-F238E27FC236}">
                <a16:creationId xmlns:a16="http://schemas.microsoft.com/office/drawing/2014/main" id="{A117F624-8066-7748-A68C-6680FC5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50" y="4168396"/>
            <a:ext cx="308251" cy="27140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Google Shape;831;gb472e075ec_0_533">
            <a:extLst>
              <a:ext uri="{FF2B5EF4-FFF2-40B4-BE49-F238E27FC236}">
                <a16:creationId xmlns:a16="http://schemas.microsoft.com/office/drawing/2014/main" id="{AF415CAF-01E5-F54A-9557-69EF3EDE8B35}"/>
              </a:ext>
            </a:extLst>
          </p:cNvPr>
          <p:cNvSpPr txBox="1">
            <a:spLocks/>
          </p:cNvSpPr>
          <p:nvPr/>
        </p:nvSpPr>
        <p:spPr>
          <a:xfrm>
            <a:off x="4630424" y="4014750"/>
            <a:ext cx="4513502" cy="57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venir"/>
                <a:ea typeface="Avenir"/>
                <a:cs typeface="Avenir"/>
                <a:sym typeface="Avenir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" sz="1800" dirty="0"/>
              <a:t>—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возможные значения</a:t>
            </a: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  <a:t> j-</a:t>
            </a:r>
            <a:r>
              <a:rPr lang="ru-RU" sz="1800" dirty="0" err="1">
                <a:latin typeface="Arial" panose="020B0604020202020204" pitchFamily="34" charset="0"/>
                <a:cs typeface="Arial" panose="020B0604020202020204" pitchFamily="34" charset="0"/>
              </a:rPr>
              <a:t>го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признака</a:t>
            </a:r>
            <a:endParaRPr lang="e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C7CB1-9F54-F64D-ABA3-E4D011C3FA1E}"/>
              </a:ext>
            </a:extLst>
          </p:cNvPr>
          <p:cNvSpPr txBox="1"/>
          <p:nvPr/>
        </p:nvSpPr>
        <p:spPr>
          <a:xfrm>
            <a:off x="500550" y="2229404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Примеры:</a:t>
            </a:r>
            <a:b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 Площадь дома</a:t>
            </a:r>
          </a:p>
          <a:p>
            <a:pPr marL="5715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 Зарплата клиента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 Давление пациента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845;gb472e075ec_0_548" descr="Google Shape;845;gb472e075ec_0_5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30" y="1426624"/>
            <a:ext cx="2336776" cy="491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830;gb472e075ec_0_533" descr="Google Shape;830;gb472e075ec_0_533">
            <a:extLst>
              <a:ext uri="{FF2B5EF4-FFF2-40B4-BE49-F238E27FC236}">
                <a16:creationId xmlns:a16="http://schemas.microsoft.com/office/drawing/2014/main" id="{DA87955F-5EBA-0B47-8EE5-85118F6D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50" y="4168396"/>
            <a:ext cx="308251" cy="27140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Google Shape;831;gb472e075ec_0_533">
            <a:extLst>
              <a:ext uri="{FF2B5EF4-FFF2-40B4-BE49-F238E27FC236}">
                <a16:creationId xmlns:a16="http://schemas.microsoft.com/office/drawing/2014/main" id="{6F639823-F007-5D4C-987A-4EA02C827066}"/>
              </a:ext>
            </a:extLst>
          </p:cNvPr>
          <p:cNvSpPr txBox="1">
            <a:spLocks/>
          </p:cNvSpPr>
          <p:nvPr/>
        </p:nvSpPr>
        <p:spPr>
          <a:xfrm>
            <a:off x="4630424" y="4014750"/>
            <a:ext cx="4513502" cy="57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venir"/>
                <a:ea typeface="Avenir"/>
                <a:cs typeface="Avenir"/>
                <a:sym typeface="Avenir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" sz="1800" dirty="0"/>
              <a:t>—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возможные значения</a:t>
            </a: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  <a:t> j-</a:t>
            </a:r>
            <a:r>
              <a:rPr lang="ru-RU" sz="1800" dirty="0" err="1">
                <a:latin typeface="Arial" panose="020B0604020202020204" pitchFamily="34" charset="0"/>
                <a:cs typeface="Arial" panose="020B0604020202020204" pitchFamily="34" charset="0"/>
              </a:rPr>
              <a:t>го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признака</a:t>
            </a:r>
            <a:endParaRPr lang="e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838;gb472e075ec_0_540">
            <a:extLst>
              <a:ext uri="{FF2B5EF4-FFF2-40B4-BE49-F238E27FC236}">
                <a16:creationId xmlns:a16="http://schemas.microsoft.com/office/drawing/2014/main" id="{DA952E9B-7788-3048-A09F-BABEAE05E2F2}"/>
              </a:ext>
            </a:extLst>
          </p:cNvPr>
          <p:cNvSpPr txBox="1">
            <a:spLocks/>
          </p:cNvSpPr>
          <p:nvPr/>
        </p:nvSpPr>
        <p:spPr>
          <a:xfrm>
            <a:off x="500550" y="1089018"/>
            <a:ext cx="8014820" cy="3779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Переменные</a:t>
            </a:r>
            <a:r>
              <a:rPr lang="en-US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</a:t>
            </a: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флаги</a:t>
            </a: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Примеры:</a:t>
            </a:r>
            <a:br>
              <a:rPr lang="ru-RU" sz="18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endParaRPr lang="ru-RU" sz="18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5715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Есть ли в доме гараж</a:t>
            </a:r>
          </a:p>
          <a:p>
            <a:pPr marL="5715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Есть ли у клиента дети</a:t>
            </a:r>
            <a:b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Есть ли у пациента аллергия на цитрусовые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8FC97-32C9-9945-8D03-B69CD359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Бинарные</a:t>
            </a:r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852;gb472e075ec_0_555" descr="Google Shape;852;gb472e075ec_0_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4" y="1406396"/>
            <a:ext cx="3726076" cy="47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830;gb472e075ec_0_533" descr="Google Shape;830;gb472e075ec_0_533">
            <a:extLst>
              <a:ext uri="{FF2B5EF4-FFF2-40B4-BE49-F238E27FC236}">
                <a16:creationId xmlns:a16="http://schemas.microsoft.com/office/drawing/2014/main" id="{DD0CC9AD-ED8B-DE4A-8D63-13BAC773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50" y="4168396"/>
            <a:ext cx="308251" cy="27140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Google Shape;831;gb472e075ec_0_533">
            <a:extLst>
              <a:ext uri="{FF2B5EF4-FFF2-40B4-BE49-F238E27FC236}">
                <a16:creationId xmlns:a16="http://schemas.microsoft.com/office/drawing/2014/main" id="{0BFDC08D-7178-7643-BCF4-095D6A4B4E4A}"/>
              </a:ext>
            </a:extLst>
          </p:cNvPr>
          <p:cNvSpPr txBox="1">
            <a:spLocks/>
          </p:cNvSpPr>
          <p:nvPr/>
        </p:nvSpPr>
        <p:spPr>
          <a:xfrm>
            <a:off x="4630424" y="4014750"/>
            <a:ext cx="4513502" cy="57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venir"/>
                <a:ea typeface="Avenir"/>
                <a:cs typeface="Avenir"/>
                <a:sym typeface="Avenir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" sz="1800" dirty="0"/>
              <a:t>—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возможные значения</a:t>
            </a: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  <a:t> j-</a:t>
            </a:r>
            <a:r>
              <a:rPr lang="ru-RU" sz="1800" dirty="0" err="1">
                <a:latin typeface="Arial" panose="020B0604020202020204" pitchFamily="34" charset="0"/>
                <a:cs typeface="Arial" panose="020B0604020202020204" pitchFamily="34" charset="0"/>
              </a:rPr>
              <a:t>го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признака</a:t>
            </a:r>
            <a:endParaRPr lang="e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838;gb472e075ec_0_540">
            <a:extLst>
              <a:ext uri="{FF2B5EF4-FFF2-40B4-BE49-F238E27FC236}">
                <a16:creationId xmlns:a16="http://schemas.microsoft.com/office/drawing/2014/main" id="{C2ECFC4D-C52F-9749-9689-30F333A2A916}"/>
              </a:ext>
            </a:extLst>
          </p:cNvPr>
          <p:cNvSpPr txBox="1">
            <a:spLocks/>
          </p:cNvSpPr>
          <p:nvPr/>
        </p:nvSpPr>
        <p:spPr>
          <a:xfrm>
            <a:off x="500550" y="1099720"/>
            <a:ext cx="8313451" cy="3779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Значения признака нельзя упорядочить!</a:t>
            </a:r>
            <a:endParaRPr lang="en-US"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en-US" sz="18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Примеры:</a:t>
            </a:r>
            <a:br>
              <a:rPr lang="ru-RU" sz="18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endParaRPr lang="ru-RU" sz="18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5715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Район, в котором построен дом</a:t>
            </a:r>
          </a:p>
          <a:p>
            <a:pPr marL="5715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Гражданство клиента</a:t>
            </a:r>
            <a:b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Специалист, у которого изначально лечился пациент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96A8F-BF58-F947-B250-3C1939548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</a:t>
            </a:r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858;gb472e075ec_0_5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5715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Категориальные - кодирование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15DF9-DA20-E843-B32B-3D11250079A5}"/>
              </a:ext>
            </a:extLst>
          </p:cNvPr>
          <p:cNvSpPr txBox="1"/>
          <p:nvPr/>
        </p:nvSpPr>
        <p:spPr>
          <a:xfrm>
            <a:off x="500550" y="1426624"/>
            <a:ext cx="852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One-hot-encoding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вместо признака с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значениями создать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бинарных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признаков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85750">
              <a:buClr>
                <a:srgbClr val="000000"/>
              </a:buClr>
              <a:buSzPts val="2400"/>
              <a:buFont typeface="Avenir Roman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Frequency Encoding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85750">
              <a:buClr>
                <a:srgbClr val="000000"/>
              </a:buClr>
              <a:buSzPts val="2400"/>
              <a:buFont typeface="Avenir Roman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как часто категория встречается в обучающих данных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85750">
              <a:buClr>
                <a:srgbClr val="000000"/>
              </a:buClr>
              <a:buSzPts val="2400"/>
              <a:buFont typeface="Avenir Roman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Mean Target Encoding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85750">
              <a:buClr>
                <a:srgbClr val="000000"/>
              </a:buClr>
              <a:buSzPts val="2400"/>
              <a:buFont typeface="Avenir Roman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среднее значения целевой переменной для категории</a:t>
            </a:r>
            <a:endParaRPr lang="en-US" sz="20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866;gb9a0d999ea_2_0" descr="Google Shape;866;gb9a0d999ea_2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25" y="1569960"/>
            <a:ext cx="3726076" cy="4797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oogle Shape;838;gb472e075ec_0_540">
            <a:extLst>
              <a:ext uri="{FF2B5EF4-FFF2-40B4-BE49-F238E27FC236}">
                <a16:creationId xmlns:a16="http://schemas.microsoft.com/office/drawing/2014/main" id="{AF33A5C3-8DC8-3542-A97C-0FE86F79C7D1}"/>
              </a:ext>
            </a:extLst>
          </p:cNvPr>
          <p:cNvSpPr txBox="1">
            <a:spLocks/>
          </p:cNvSpPr>
          <p:nvPr/>
        </p:nvSpPr>
        <p:spPr>
          <a:xfrm>
            <a:off x="500550" y="1569959"/>
            <a:ext cx="8313451" cy="3242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4" tIns="34274" rIns="34274" bIns="34274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Можно ввести порядок для значения признака!</a:t>
            </a:r>
            <a:endParaRPr lang="en-US"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en-US" sz="18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Примеры:</a:t>
            </a:r>
            <a:br>
              <a:rPr lang="ru-RU" sz="18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endParaRPr lang="ru-RU" sz="18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5715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Тип города (маленький город, большой город, мегаполис)</a:t>
            </a:r>
          </a:p>
          <a:p>
            <a:pPr marL="5715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Количество детей у клиента</a:t>
            </a:r>
            <a:b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r>
              <a:rPr lang="ru-RU" sz="18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Фактор риска пациента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FD92D-3BD2-0E40-ADFE-217ED926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Порядковые</a:t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88" name="Google Shape;48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2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0" name="Google Shape;490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2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rgbClr val="FF9900"/>
                </a:solidFill>
              </a:rPr>
              <a:t>Мария Тихонова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/>
              <a:t>Senior Data</a:t>
            </a:r>
            <a:r>
              <a:rPr lang="ru-RU" sz="1200" b="1" dirty="0"/>
              <a:t> </a:t>
            </a:r>
            <a:r>
              <a:rPr lang="en-US" sz="1200" b="1" dirty="0"/>
              <a:t>Scientist </a:t>
            </a:r>
            <a:r>
              <a:rPr lang="en-US" sz="1200" b="1" dirty="0" err="1"/>
              <a:t>SberDevices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 err="1"/>
              <a:t>МехМат</a:t>
            </a:r>
            <a:r>
              <a:rPr lang="ru-RU" sz="1200" b="1" dirty="0"/>
              <a:t> МГУ</a:t>
            </a:r>
            <a:r>
              <a:rPr lang="en-US" sz="1200" b="1" dirty="0"/>
              <a:t>, PhD Computer Science</a:t>
            </a:r>
            <a:endParaRPr lang="ru-RU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Занимается обучением больших языковых моделей, а также их оценкой. Участвовала в создании </a:t>
            </a:r>
            <a:r>
              <a:rPr lang="ru-RU" sz="1200" dirty="0" err="1"/>
              <a:t>мультиязычной</a:t>
            </a:r>
            <a:r>
              <a:rPr lang="ru-RU" sz="1200" dirty="0"/>
              <a:t> нейросети </a:t>
            </a:r>
            <a:r>
              <a:rPr lang="en-US" sz="1200" dirty="0" err="1"/>
              <a:t>mGPT</a:t>
            </a:r>
            <a:r>
              <a:rPr lang="en-US" sz="1200" dirty="0"/>
              <a:t> </a:t>
            </a:r>
            <a:r>
              <a:rPr lang="ru-RU" sz="1200" dirty="0"/>
              <a:t>на 61 язык, первого русскоязычного </a:t>
            </a:r>
            <a:r>
              <a:rPr lang="ru-RU" sz="1200" dirty="0" err="1"/>
              <a:t>бенчмарк</a:t>
            </a:r>
            <a:r>
              <a:rPr lang="ru-RU" sz="1200" dirty="0"/>
              <a:t> для русского языка, а также в проекте </a:t>
            </a:r>
            <a:r>
              <a:rPr lang="en-US" sz="1200" dirty="0" err="1"/>
              <a:t>GigaChat</a:t>
            </a:r>
            <a:r>
              <a:rPr lang="en-US" sz="1200" dirty="0"/>
              <a:t>. </a:t>
            </a: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Преподает в Высшей Школе Экономики дисциплины по анализу данных, машинному обучению и </a:t>
            </a:r>
            <a:r>
              <a:rPr lang="en-US" sz="1200" dirty="0"/>
              <a:t>data science. 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1830" b="11830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22;p40">
            <a:extLst>
              <a:ext uri="{FF2B5EF4-FFF2-40B4-BE49-F238E27FC236}">
                <a16:creationId xmlns:a16="http://schemas.microsoft.com/office/drawing/2014/main" id="{E575E226-45E6-AE48-8B19-560BA1F78F51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  <p:extLst>
      <p:ext uri="{BB962C8B-B14F-4D97-AF65-F5344CB8AC3E}">
        <p14:creationId xmlns:p14="http://schemas.microsoft.com/office/powerpoint/2010/main" val="17338818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97" name="Google Shape;497;p73"/>
          <p:cNvGraphicFramePr/>
          <p:nvPr>
            <p:extLst>
              <p:ext uri="{D42A27DB-BD31-4B8C-83A1-F6EECF244321}">
                <p14:modId xmlns:p14="http://schemas.microsoft.com/office/powerpoint/2010/main" val="3702958315"/>
              </p:ext>
            </p:extLst>
          </p:nvPr>
        </p:nvGraphicFramePr>
        <p:xfrm>
          <a:off x="952500" y="1544194"/>
          <a:ext cx="7239000" cy="2407860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Познакомились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из чего состоит курс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какие парадигмы машинного обучения существуют и какими из них мы будем заниматься на курсе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07049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в чем разница между машинным обучением и классическим программированием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62014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что представляет собой порядок обучения модели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70685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Выяснили, какие задачи решает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какие бывают признаки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8574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639" name="Google Shape;639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640" y="1144299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4"/>
          <p:cNvSpPr txBox="1"/>
          <p:nvPr/>
        </p:nvSpPr>
        <p:spPr>
          <a:xfrm>
            <a:off x="1678930" y="1349475"/>
            <a:ext cx="46722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94"/>
          <p:cNvSpPr txBox="1"/>
          <p:nvPr/>
        </p:nvSpPr>
        <p:spPr>
          <a:xfrm>
            <a:off x="1678930" y="2298350"/>
            <a:ext cx="49968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показалось сложным?</a:t>
            </a:r>
            <a:endParaRPr lang="en-US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мы можем улучшить?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2" name="Google Shape;642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640" y="2198876"/>
            <a:ext cx="845250" cy="84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7085A8-1FF2-8D4D-96B1-5A89706D8720}"/>
              </a:ext>
            </a:extLst>
          </p:cNvPr>
          <p:cNvSpPr txBox="1"/>
          <p:nvPr/>
        </p:nvSpPr>
        <p:spPr>
          <a:xfrm>
            <a:off x="1014901" y="3691424"/>
            <a:ext cx="52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Заполните, пожалуйста, опрос о занятии по ссылке в чате</a:t>
            </a:r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5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648" name="Google Shape;648;p95"/>
          <p:cNvSpPr txBox="1"/>
          <p:nvPr/>
        </p:nvSpPr>
        <p:spPr>
          <a:xfrm>
            <a:off x="1915425" y="1502825"/>
            <a:ext cx="682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марта</a:t>
            </a:r>
            <a:r>
              <a:rPr lang="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2024</a:t>
            </a:r>
            <a:endParaRPr sz="15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95"/>
          <p:cNvSpPr txBox="1"/>
          <p:nvPr/>
        </p:nvSpPr>
        <p:spPr>
          <a:xfrm>
            <a:off x="1915425" y="1826708"/>
            <a:ext cx="61569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Метод градиентного спуска</a:t>
            </a:r>
            <a:endParaRPr sz="2400" b="1" dirty="0">
              <a:solidFill>
                <a:srgbClr val="013D85"/>
              </a:solidFill>
            </a:endParaRPr>
          </a:p>
        </p:txBody>
      </p:sp>
      <p:pic>
        <p:nvPicPr>
          <p:cNvPr id="650" name="Google Shape;650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95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95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95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4" name="Google Shape;65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</TotalTime>
  <Words>3022</Words>
  <Application>Microsoft Macintosh PowerPoint</Application>
  <PresentationFormat>On-screen Show (16:9)</PresentationFormat>
  <Paragraphs>741</Paragraphs>
  <Slides>93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5" baseType="lpstr">
      <vt:lpstr>AkayaTelivigala</vt:lpstr>
      <vt:lpstr>Open Sans</vt:lpstr>
      <vt:lpstr>Cambria Math</vt:lpstr>
      <vt:lpstr>Avenir</vt:lpstr>
      <vt:lpstr>Arial</vt:lpstr>
      <vt:lpstr>Bradley Hand</vt:lpstr>
      <vt:lpstr>Google Sans</vt:lpstr>
      <vt:lpstr>Roboto</vt:lpstr>
      <vt:lpstr>Courier New</vt:lpstr>
      <vt:lpstr>Avenir Roman</vt:lpstr>
      <vt:lpstr>Светлая тема</vt:lpstr>
      <vt:lpstr>Светлая тема</vt:lpstr>
      <vt:lpstr>Machine Learning Professional </vt:lpstr>
      <vt:lpstr>Проверить, идет ли запись</vt:lpstr>
      <vt:lpstr>ML Professional Знакомство</vt:lpstr>
      <vt:lpstr>Правила вебинара</vt:lpstr>
      <vt:lpstr>Маршрут вебинара</vt:lpstr>
      <vt:lpstr>Цели вебинара</vt:lpstr>
      <vt:lpstr>Смысл</vt:lpstr>
      <vt:lpstr>Знакомство</vt:lpstr>
      <vt:lpstr>Команда курса</vt:lpstr>
      <vt:lpstr>Команда курса</vt:lpstr>
      <vt:lpstr>Команда курса</vt:lpstr>
      <vt:lpstr>Команда курса</vt:lpstr>
      <vt:lpstr>Расскажите о себе</vt:lpstr>
      <vt:lpstr>Как подготовиться к обучению</vt:lpstr>
      <vt:lpstr>О курсе ML Pro</vt:lpstr>
      <vt:lpstr>Карта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Как будем учиться?</vt:lpstr>
      <vt:lpstr>Отзывы</vt:lpstr>
      <vt:lpstr>Лайфхаки</vt:lpstr>
      <vt:lpstr>Мотивация</vt:lpstr>
      <vt:lpstr>Организационные вопросы</vt:lpstr>
      <vt:lpstr>Технические моменты</vt:lpstr>
      <vt:lpstr>Проекты выполненные студентами</vt:lpstr>
      <vt:lpstr>Проекты студентов</vt:lpstr>
      <vt:lpstr>Ваши вопросы?</vt:lpstr>
      <vt:lpstr>Machine Learning</vt:lpstr>
      <vt:lpstr>Место машинного обучения</vt:lpstr>
      <vt:lpstr>Три парадигмы машинного обучения</vt:lpstr>
      <vt:lpstr>Три парадигмы машинного обучения</vt:lpstr>
      <vt:lpstr>Machine Learning vs Software development</vt:lpstr>
      <vt:lpstr>Задача: кошка или собака</vt:lpstr>
      <vt:lpstr>Машинное обучение vs традиционное программирование</vt:lpstr>
      <vt:lpstr>Машинное обучение vs традиционное программирование</vt:lpstr>
      <vt:lpstr>Машинное обучение vs традиционное программирование</vt:lpstr>
      <vt:lpstr>Машинное обучение vs традиционное программирование</vt:lpstr>
      <vt:lpstr>Мы обучили нашу модель</vt:lpstr>
      <vt:lpstr>Мы обучили нашу модель</vt:lpstr>
      <vt:lpstr>Классический ML</vt:lpstr>
      <vt:lpstr>Вопросы?</vt:lpstr>
      <vt:lpstr>Основные понятия ML</vt:lpstr>
      <vt:lpstr>Пример: предсказание цен на жилье</vt:lpstr>
      <vt:lpstr>Пример: предсказание цен на жилье</vt:lpstr>
      <vt:lpstr>Определения</vt:lpstr>
      <vt:lpstr>Определения: признаки</vt:lpstr>
      <vt:lpstr>Определения: признаки</vt:lpstr>
      <vt:lpstr>Определения: датасет (dataset)</vt:lpstr>
      <vt:lpstr>Определения: модель</vt:lpstr>
      <vt:lpstr>Определения: модель</vt:lpstr>
      <vt:lpstr>Определения: параметры и гиперпараметры</vt:lpstr>
      <vt:lpstr>Определения: параметры и гиперпараметры</vt:lpstr>
      <vt:lpstr>Определения: параметры и гиперпараметры</vt:lpstr>
      <vt:lpstr>Определения: функция потерь</vt:lpstr>
      <vt:lpstr>Определения: функция потерь</vt:lpstr>
      <vt:lpstr>Определения: функция потерь</vt:lpstr>
      <vt:lpstr>Определения: функция потерь</vt:lpstr>
      <vt:lpstr>Определения: функция потерь</vt:lpstr>
      <vt:lpstr>Определения: обучение модели</vt:lpstr>
      <vt:lpstr>Определения: обучение модели</vt:lpstr>
      <vt:lpstr>Определения: обучение модели</vt:lpstr>
      <vt:lpstr>ML Pipeline</vt:lpstr>
      <vt:lpstr>ML Pipeline</vt:lpstr>
      <vt:lpstr>ML Pipeline</vt:lpstr>
      <vt:lpstr>ML Pipeline</vt:lpstr>
      <vt:lpstr>ML Pipeline</vt:lpstr>
      <vt:lpstr>ML Pipeline</vt:lpstr>
      <vt:lpstr>Задачи ML</vt:lpstr>
      <vt:lpstr>Задачи ML</vt:lpstr>
      <vt:lpstr>Supervised vs Unsupervised</vt:lpstr>
      <vt:lpstr>Классификация</vt:lpstr>
      <vt:lpstr>Классификация</vt:lpstr>
      <vt:lpstr>Регрессия</vt:lpstr>
      <vt:lpstr>Регрессия</vt:lpstr>
      <vt:lpstr>Кластеризация</vt:lpstr>
      <vt:lpstr>Детекция аномалий</vt:lpstr>
      <vt:lpstr>Типы признаков</vt:lpstr>
      <vt:lpstr>Числовые</vt:lpstr>
      <vt:lpstr>Бинарные</vt:lpstr>
      <vt:lpstr>Категориальные</vt:lpstr>
      <vt:lpstr>Категориальные - кодирование</vt:lpstr>
      <vt:lpstr>Порядковые</vt:lpstr>
      <vt:lpstr>Вопросы?</vt:lpstr>
      <vt:lpstr>Ключевые тезисы  </vt:lpstr>
      <vt:lpstr>Рефлексия</vt:lpstr>
      <vt:lpstr>Рефлексия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Введение </dc:title>
  <cp:lastModifiedBy>Стурейко Игорь Олегович</cp:lastModifiedBy>
  <cp:revision>65</cp:revision>
  <dcterms:modified xsi:type="dcterms:W3CDTF">2024-02-26T11:48:19Z</dcterms:modified>
</cp:coreProperties>
</file>